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68" r:id="rId5"/>
    <p:sldId id="293" r:id="rId6"/>
    <p:sldId id="276" r:id="rId7"/>
    <p:sldId id="289" r:id="rId8"/>
    <p:sldId id="277" r:id="rId9"/>
    <p:sldId id="269" r:id="rId10"/>
    <p:sldId id="286" r:id="rId11"/>
    <p:sldId id="287" r:id="rId12"/>
    <p:sldId id="288" r:id="rId13"/>
    <p:sldId id="294" r:id="rId14"/>
    <p:sldId id="291" r:id="rId15"/>
    <p:sldId id="296" r:id="rId16"/>
    <p:sldId id="295" r:id="rId17"/>
  </p:sldIdLst>
  <p:sldSz cx="12192000" cy="6858000"/>
  <p:notesSz cx="6808788" cy="994092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ktioner" id="{6E6E6ECD-356C-4D49-9D22-22C3E7AF66C1}">
          <p14:sldIdLst/>
        </p14:section>
        <p14:section name="Presentation" id="{B7755078-7B47-409F-83D8-E85998059676}">
          <p14:sldIdLst>
            <p14:sldId id="268"/>
            <p14:sldId id="293"/>
            <p14:sldId id="276"/>
            <p14:sldId id="289"/>
            <p14:sldId id="277"/>
            <p14:sldId id="269"/>
            <p14:sldId id="286"/>
            <p14:sldId id="287"/>
            <p14:sldId id="288"/>
            <p14:sldId id="294"/>
            <p14:sldId id="291"/>
            <p14:sldId id="296"/>
            <p14:sldId id="295"/>
          </p14:sldIdLst>
        </p14:section>
      </p14:sectionLst>
    </p:ext>
    <p:ext uri="{EFAFB233-063F-42B5-8137-9DF3F51BA10A}">
      <p15:sldGuideLst xmlns:p15="http://schemas.microsoft.com/office/powerpoint/2012/main">
        <p15:guide id="1" pos="234" userDrawn="1">
          <p15:clr>
            <a:srgbClr val="A4A3A4"/>
          </p15:clr>
        </p15:guide>
        <p15:guide id="2"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7B71"/>
    <a:srgbClr val="1E666E"/>
    <a:srgbClr val="E2724A"/>
    <a:srgbClr val="EDEDE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C0A181-85E9-4168-B671-343F2D81C06C}" v="5" dt="2022-09-01T12:23:56.559"/>
  </p1510:revLst>
</p1510:revInfo>
</file>

<file path=ppt/tableStyles.xml><?xml version="1.0" encoding="utf-8"?>
<a:tblStyleLst xmlns:a="http://schemas.openxmlformats.org/drawingml/2006/main" def="{F5AB1C69-6EDB-4FF4-983F-18BD219EF322}">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just forma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4" d="100"/>
          <a:sy n="154" d="100"/>
        </p:scale>
        <p:origin x="2766" y="132"/>
      </p:cViewPr>
      <p:guideLst>
        <p:guide pos="234"/>
        <p:guide orient="horz"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https://snmo-my.sharepoint.com/personal/bjorn_arnek_vardforetagarna_se/Documents/Desktop/V&#228;ntetider%20i%20v&#229;rden/Uppskjuten%20v&#229;rd%20juli%20202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sv-SE" sz="1800"/>
              <a:t>Antal väntande på första kontakt,</a:t>
            </a:r>
            <a:r>
              <a:rPr lang="sv-SE" sz="1800" baseline="0"/>
              <a:t> </a:t>
            </a:r>
            <a:r>
              <a:rPr lang="sv-SE" sz="1800"/>
              <a:t>undersökning eller på operation/åtgärd</a:t>
            </a:r>
          </a:p>
        </c:rich>
      </c:tx>
      <c:layout>
        <c:manualLayout>
          <c:xMode val="edge"/>
          <c:yMode val="edge"/>
          <c:x val="0.12592392799591243"/>
          <c:y val="1.3716087782961812E-2"/>
        </c:manualLayout>
      </c:layout>
      <c:overlay val="0"/>
      <c:spPr>
        <a:noFill/>
        <a:ln>
          <a:noFill/>
        </a:ln>
        <a:effectLst/>
      </c:spPr>
      <c:txPr>
        <a:bodyPr rot="0" spcFirstLastPara="1" vertOverflow="ellipsis" vert="horz" wrap="square" anchor="ctr" anchorCtr="1"/>
        <a:lstStyle/>
        <a:p>
          <a:pPr algn="l">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stacked"/>
        <c:varyColors val="0"/>
        <c:ser>
          <c:idx val="0"/>
          <c:order val="0"/>
          <c:tx>
            <c:strRef>
              <c:f>'Diagram 1'!$C$2</c:f>
              <c:strCache>
                <c:ptCount val="1"/>
                <c:pt idx="0">
                  <c:v>Väntande på första kontakt</c:v>
                </c:pt>
              </c:strCache>
            </c:strRef>
          </c:tx>
          <c:spPr>
            <a:solidFill>
              <a:srgbClr val="657B71"/>
            </a:solidFill>
            <a:ln>
              <a:noFill/>
            </a:ln>
            <a:effectLst/>
          </c:spPr>
          <c:invertIfNegative val="0"/>
          <c:cat>
            <c:multiLvlStrRef>
              <c:f>'Diagram 1'!$A$3:$B$21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1'!$C$3:$C$21</c:f>
              <c:numCache>
                <c:formatCode>#,##0</c:formatCode>
                <c:ptCount val="19"/>
                <c:pt idx="0">
                  <c:v>340186</c:v>
                </c:pt>
                <c:pt idx="1">
                  <c:v>337475</c:v>
                </c:pt>
                <c:pt idx="2">
                  <c:v>345076</c:v>
                </c:pt>
                <c:pt idx="3">
                  <c:v>376420</c:v>
                </c:pt>
                <c:pt idx="4">
                  <c:v>387775</c:v>
                </c:pt>
                <c:pt idx="5">
                  <c:v>405162</c:v>
                </c:pt>
                <c:pt idx="6">
                  <c:v>424579</c:v>
                </c:pt>
                <c:pt idx="7">
                  <c:v>440825</c:v>
                </c:pt>
                <c:pt idx="8">
                  <c:v>441080</c:v>
                </c:pt>
                <c:pt idx="9">
                  <c:v>452457</c:v>
                </c:pt>
                <c:pt idx="10">
                  <c:v>451563</c:v>
                </c:pt>
                <c:pt idx="11">
                  <c:v>456451</c:v>
                </c:pt>
                <c:pt idx="12">
                  <c:v>454135</c:v>
                </c:pt>
                <c:pt idx="13">
                  <c:v>458558</c:v>
                </c:pt>
                <c:pt idx="14">
                  <c:v>462332</c:v>
                </c:pt>
                <c:pt idx="15">
                  <c:v>469635</c:v>
                </c:pt>
                <c:pt idx="16">
                  <c:v>483708</c:v>
                </c:pt>
                <c:pt idx="17">
                  <c:v>492432</c:v>
                </c:pt>
                <c:pt idx="18">
                  <c:v>512048</c:v>
                </c:pt>
              </c:numCache>
            </c:numRef>
          </c:val>
          <c:extLst>
            <c:ext xmlns:c16="http://schemas.microsoft.com/office/drawing/2014/chart" uri="{C3380CC4-5D6E-409C-BE32-E72D297353CC}">
              <c16:uniqueId val="{00000000-0379-4F7C-A6A0-EAB757B70786}"/>
            </c:ext>
          </c:extLst>
        </c:ser>
        <c:ser>
          <c:idx val="1"/>
          <c:order val="1"/>
          <c:tx>
            <c:strRef>
              <c:f>'Diagram 1'!$D$2</c:f>
              <c:strCache>
                <c:ptCount val="1"/>
                <c:pt idx="0">
                  <c:v>Väntande på undersökning</c:v>
                </c:pt>
              </c:strCache>
            </c:strRef>
          </c:tx>
          <c:spPr>
            <a:solidFill>
              <a:srgbClr val="2A3B36"/>
            </a:solidFill>
            <a:ln>
              <a:noFill/>
            </a:ln>
            <a:effectLst/>
          </c:spPr>
          <c:invertIfNegative val="0"/>
          <c:cat>
            <c:multiLvlStrRef>
              <c:f>'Diagram 1'!$A$3:$B$21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1'!$D$3:$D$21</c:f>
              <c:numCache>
                <c:formatCode>#,##0</c:formatCode>
                <c:ptCount val="19"/>
                <c:pt idx="0">
                  <c:v>26678</c:v>
                </c:pt>
                <c:pt idx="1">
                  <c:v>23480</c:v>
                </c:pt>
                <c:pt idx="2">
                  <c:v>24881</c:v>
                </c:pt>
                <c:pt idx="3">
                  <c:v>25349</c:v>
                </c:pt>
                <c:pt idx="4">
                  <c:v>23174</c:v>
                </c:pt>
                <c:pt idx="5">
                  <c:v>23931</c:v>
                </c:pt>
                <c:pt idx="6">
                  <c:v>25627</c:v>
                </c:pt>
                <c:pt idx="7">
                  <c:v>25339</c:v>
                </c:pt>
                <c:pt idx="8">
                  <c:v>23161</c:v>
                </c:pt>
                <c:pt idx="9">
                  <c:v>23384</c:v>
                </c:pt>
                <c:pt idx="10">
                  <c:v>21852</c:v>
                </c:pt>
                <c:pt idx="11">
                  <c:v>23300</c:v>
                </c:pt>
                <c:pt idx="12">
                  <c:v>20835</c:v>
                </c:pt>
                <c:pt idx="13">
                  <c:v>21006</c:v>
                </c:pt>
                <c:pt idx="14">
                  <c:v>20647</c:v>
                </c:pt>
                <c:pt idx="15">
                  <c:v>20929</c:v>
                </c:pt>
                <c:pt idx="16">
                  <c:v>21579</c:v>
                </c:pt>
                <c:pt idx="17">
                  <c:v>22592</c:v>
                </c:pt>
                <c:pt idx="18">
                  <c:v>24586</c:v>
                </c:pt>
              </c:numCache>
            </c:numRef>
          </c:val>
          <c:extLst>
            <c:ext xmlns:c16="http://schemas.microsoft.com/office/drawing/2014/chart" uri="{C3380CC4-5D6E-409C-BE32-E72D297353CC}">
              <c16:uniqueId val="{00000001-0379-4F7C-A6A0-EAB757B70786}"/>
            </c:ext>
          </c:extLst>
        </c:ser>
        <c:ser>
          <c:idx val="2"/>
          <c:order val="2"/>
          <c:tx>
            <c:strRef>
              <c:f>'Diagram 1'!$E$2</c:f>
              <c:strCache>
                <c:ptCount val="1"/>
                <c:pt idx="0">
                  <c:v>Väntande på operation/åtgärd</c:v>
                </c:pt>
              </c:strCache>
            </c:strRef>
          </c:tx>
          <c:spPr>
            <a:solidFill>
              <a:srgbClr val="7F7F7F"/>
            </a:solidFill>
            <a:ln>
              <a:noFill/>
            </a:ln>
            <a:effectLst/>
          </c:spPr>
          <c:invertIfNegative val="0"/>
          <c:cat>
            <c:multiLvlStrRef>
              <c:f>'Diagram 1'!$A$3:$B$21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1'!$E$3:$E$21</c:f>
              <c:numCache>
                <c:formatCode>#,##0</c:formatCode>
                <c:ptCount val="19"/>
                <c:pt idx="0">
                  <c:v>128921</c:v>
                </c:pt>
                <c:pt idx="1">
                  <c:v>129621</c:v>
                </c:pt>
                <c:pt idx="2">
                  <c:v>135113</c:v>
                </c:pt>
                <c:pt idx="3">
                  <c:v>138459</c:v>
                </c:pt>
                <c:pt idx="4">
                  <c:v>141775</c:v>
                </c:pt>
                <c:pt idx="5">
                  <c:v>144962</c:v>
                </c:pt>
                <c:pt idx="6">
                  <c:v>153275</c:v>
                </c:pt>
                <c:pt idx="7">
                  <c:v>158382</c:v>
                </c:pt>
                <c:pt idx="8">
                  <c:v>158813</c:v>
                </c:pt>
                <c:pt idx="9">
                  <c:v>160220</c:v>
                </c:pt>
                <c:pt idx="10">
                  <c:v>159256</c:v>
                </c:pt>
                <c:pt idx="11">
                  <c:v>162369</c:v>
                </c:pt>
                <c:pt idx="12">
                  <c:v>157898</c:v>
                </c:pt>
                <c:pt idx="13">
                  <c:v>162487</c:v>
                </c:pt>
                <c:pt idx="14">
                  <c:v>160455</c:v>
                </c:pt>
                <c:pt idx="15">
                  <c:v>162295</c:v>
                </c:pt>
                <c:pt idx="16">
                  <c:v>160440</c:v>
                </c:pt>
                <c:pt idx="17">
                  <c:v>162565</c:v>
                </c:pt>
                <c:pt idx="18">
                  <c:v>170361</c:v>
                </c:pt>
              </c:numCache>
            </c:numRef>
          </c:val>
          <c:extLst>
            <c:ext xmlns:c16="http://schemas.microsoft.com/office/drawing/2014/chart" uri="{C3380CC4-5D6E-409C-BE32-E72D297353CC}">
              <c16:uniqueId val="{00000002-0379-4F7C-A6A0-EAB757B70786}"/>
            </c:ext>
          </c:extLst>
        </c:ser>
        <c:dLbls>
          <c:showLegendKey val="0"/>
          <c:showVal val="0"/>
          <c:showCatName val="0"/>
          <c:showSerName val="0"/>
          <c:showPercent val="0"/>
          <c:showBubbleSize val="0"/>
        </c:dLbls>
        <c:gapWidth val="150"/>
        <c:overlap val="100"/>
        <c:axId val="650378312"/>
        <c:axId val="650377656"/>
      </c:barChart>
      <c:lineChart>
        <c:grouping val="standard"/>
        <c:varyColors val="0"/>
        <c:ser>
          <c:idx val="3"/>
          <c:order val="3"/>
          <c:tx>
            <c:strRef>
              <c:f>'Diagram 1'!$O$2</c:f>
              <c:strCache>
                <c:ptCount val="1"/>
                <c:pt idx="0">
                  <c:v>Antal som väntat längre än vårdgaranti</c:v>
                </c:pt>
              </c:strCache>
            </c:strRef>
          </c:tx>
          <c:spPr>
            <a:ln w="28575" cap="rnd">
              <a:solidFill>
                <a:schemeClr val="accent2"/>
              </a:solidFill>
              <a:round/>
            </a:ln>
            <a:effectLst/>
          </c:spPr>
          <c:marker>
            <c:symbol val="none"/>
          </c:marker>
          <c:cat>
            <c:multiLvlStrRef>
              <c:f>'Diagram 1'!$A$3:$B$20</c:f>
              <c:multiLvlStrCache>
                <c:ptCount val="18"/>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lvl>
                <c:lvl>
                  <c:pt idx="0">
                    <c:v>2021</c:v>
                  </c:pt>
                  <c:pt idx="12">
                    <c:v>2022</c:v>
                  </c:pt>
                </c:lvl>
              </c:multiLvlStrCache>
            </c:multiLvlStrRef>
          </c:cat>
          <c:val>
            <c:numRef>
              <c:f>'Diagram 1'!$O$3:$O$21</c:f>
              <c:numCache>
                <c:formatCode>#,##0</c:formatCode>
                <c:ptCount val="19"/>
                <c:pt idx="0">
                  <c:v>179675</c:v>
                </c:pt>
                <c:pt idx="1">
                  <c:v>179770</c:v>
                </c:pt>
                <c:pt idx="2">
                  <c:v>172046</c:v>
                </c:pt>
                <c:pt idx="3">
                  <c:v>176486</c:v>
                </c:pt>
                <c:pt idx="4">
                  <c:v>181420</c:v>
                </c:pt>
                <c:pt idx="5">
                  <c:v>193238</c:v>
                </c:pt>
                <c:pt idx="6">
                  <c:v>228008</c:v>
                </c:pt>
                <c:pt idx="7">
                  <c:v>256722</c:v>
                </c:pt>
                <c:pt idx="8">
                  <c:v>245460</c:v>
                </c:pt>
                <c:pt idx="9">
                  <c:v>210389</c:v>
                </c:pt>
                <c:pt idx="10">
                  <c:v>188195</c:v>
                </c:pt>
                <c:pt idx="11">
                  <c:v>205410</c:v>
                </c:pt>
                <c:pt idx="12">
                  <c:v>218049</c:v>
                </c:pt>
                <c:pt idx="13">
                  <c:v>226021</c:v>
                </c:pt>
                <c:pt idx="14">
                  <c:v>210950</c:v>
                </c:pt>
                <c:pt idx="15">
                  <c:v>204633</c:v>
                </c:pt>
                <c:pt idx="16">
                  <c:v>206201</c:v>
                </c:pt>
                <c:pt idx="17">
                  <c:v>225039</c:v>
                </c:pt>
                <c:pt idx="18">
                  <c:v>270047</c:v>
                </c:pt>
              </c:numCache>
            </c:numRef>
          </c:val>
          <c:smooth val="0"/>
          <c:extLst>
            <c:ext xmlns:c16="http://schemas.microsoft.com/office/drawing/2014/chart" uri="{C3380CC4-5D6E-409C-BE32-E72D297353CC}">
              <c16:uniqueId val="{00000003-0379-4F7C-A6A0-EAB757B70786}"/>
            </c:ext>
          </c:extLst>
        </c:ser>
        <c:dLbls>
          <c:showLegendKey val="0"/>
          <c:showVal val="0"/>
          <c:showCatName val="0"/>
          <c:showSerName val="0"/>
          <c:showPercent val="0"/>
          <c:showBubbleSize val="0"/>
        </c:dLbls>
        <c:marker val="1"/>
        <c:smooth val="0"/>
        <c:axId val="735928464"/>
        <c:axId val="735933056"/>
      </c:lineChart>
      <c:catAx>
        <c:axId val="650378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650377656"/>
        <c:crosses val="autoZero"/>
        <c:auto val="1"/>
        <c:lblAlgn val="ctr"/>
        <c:lblOffset val="100"/>
        <c:noMultiLvlLbl val="0"/>
      </c:catAx>
      <c:valAx>
        <c:axId val="650377656"/>
        <c:scaling>
          <c:orientation val="minMax"/>
          <c:max val="80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650378312"/>
        <c:crosses val="autoZero"/>
        <c:crossBetween val="between"/>
      </c:valAx>
      <c:valAx>
        <c:axId val="735933056"/>
        <c:scaling>
          <c:orientation val="minMax"/>
          <c:max val="8000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735928464"/>
        <c:crosses val="max"/>
        <c:crossBetween val="between"/>
      </c:valAx>
      <c:catAx>
        <c:axId val="735928464"/>
        <c:scaling>
          <c:orientation val="minMax"/>
        </c:scaling>
        <c:delete val="1"/>
        <c:axPos val="b"/>
        <c:numFmt formatCode="General" sourceLinked="1"/>
        <c:majorTickMark val="out"/>
        <c:minorTickMark val="none"/>
        <c:tickLblPos val="nextTo"/>
        <c:crossAx val="735933056"/>
        <c:crosses val="autoZero"/>
        <c:auto val="1"/>
        <c:lblAlgn val="ctr"/>
        <c:lblOffset val="100"/>
        <c:noMultiLvlLbl val="0"/>
      </c:catAx>
      <c:spPr>
        <a:noFill/>
        <a:ln>
          <a:noFill/>
        </a:ln>
        <a:effectLst/>
      </c:spPr>
    </c:plotArea>
    <c:legend>
      <c:legendPos val="b"/>
      <c:layout>
        <c:manualLayout>
          <c:xMode val="edge"/>
          <c:yMode val="edge"/>
          <c:x val="2.6867999056715015E-2"/>
          <c:y val="0.88189951615690332"/>
          <c:w val="0.94875977675588574"/>
          <c:h val="0.1016411785035424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800"/>
              <a:t>Medelväntetider (antal dagar) på operation/åtgärd  - per region, </a:t>
            </a:r>
          </a:p>
          <a:p>
            <a:pPr>
              <a:defRPr sz="1800"/>
            </a:pPr>
            <a:r>
              <a:rPr lang="en-US" sz="1800"/>
              <a:t>juli 2022</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clustered"/>
        <c:varyColors val="0"/>
        <c:ser>
          <c:idx val="0"/>
          <c:order val="0"/>
          <c:tx>
            <c:strRef>
              <c:f>'Diagram 10'!$T$1</c:f>
              <c:strCache>
                <c:ptCount val="1"/>
                <c:pt idx="0">
                  <c:v>Genomsnittlig väntetid antal dagar</c:v>
                </c:pt>
              </c:strCache>
            </c:strRef>
          </c:tx>
          <c:spPr>
            <a:solidFill>
              <a:srgbClr val="657B71"/>
            </a:solidFill>
            <a:ln>
              <a:noFill/>
            </a:ln>
            <a:effectLst/>
          </c:spPr>
          <c:invertIfNegative val="0"/>
          <c:dLbls>
            <c:spPr>
              <a:gradFill>
                <a:gsLst>
                  <a:gs pos="0">
                    <a:srgbClr val="F7F9F8"/>
                  </a:gs>
                  <a:gs pos="74000">
                    <a:srgbClr val="B8C5BF"/>
                  </a:gs>
                  <a:gs pos="83000">
                    <a:srgbClr val="B8C5BF"/>
                  </a:gs>
                  <a:gs pos="100000">
                    <a:srgbClr val="D0D8D4"/>
                  </a:gs>
                </a:gsLst>
                <a:lin ang="5400000" scaled="1"/>
              </a:grad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'Diagram 10'!$A$4:$A$24</c:f>
              <c:strCache>
                <c:ptCount val="21"/>
                <c:pt idx="0">
                  <c:v>Region Blekinge</c:v>
                </c:pt>
                <c:pt idx="1">
                  <c:v>Region Dalarna</c:v>
                </c:pt>
                <c:pt idx="2">
                  <c:v>Region Gotland</c:v>
                </c:pt>
                <c:pt idx="3">
                  <c:v>Region Gävleborg</c:v>
                </c:pt>
                <c:pt idx="4">
                  <c:v>Region Halland</c:v>
                </c:pt>
                <c:pt idx="5">
                  <c:v>Region Jämtland Härjedalen</c:v>
                </c:pt>
                <c:pt idx="6">
                  <c:v>Region Jönköpings län</c:v>
                </c:pt>
                <c:pt idx="7">
                  <c:v>Region Kalmar län</c:v>
                </c:pt>
                <c:pt idx="8">
                  <c:v>Region Kronoberg</c:v>
                </c:pt>
                <c:pt idx="9">
                  <c:v>Region Norrbotten</c:v>
                </c:pt>
                <c:pt idx="10">
                  <c:v>Region Skåne</c:v>
                </c:pt>
                <c:pt idx="11">
                  <c:v>Region Stockholm</c:v>
                </c:pt>
                <c:pt idx="12">
                  <c:v>Region Sörmland</c:v>
                </c:pt>
                <c:pt idx="13">
                  <c:v>Region Uppsala</c:v>
                </c:pt>
                <c:pt idx="14">
                  <c:v>Region Värmland</c:v>
                </c:pt>
                <c:pt idx="15">
                  <c:v>Region Västerbotten</c:v>
                </c:pt>
                <c:pt idx="16">
                  <c:v>Region Västernorrland</c:v>
                </c:pt>
                <c:pt idx="17">
                  <c:v>Region Västmanland</c:v>
                </c:pt>
                <c:pt idx="18">
                  <c:v>Region Örebro län</c:v>
                </c:pt>
                <c:pt idx="19">
                  <c:v>Region Östergötland</c:v>
                </c:pt>
                <c:pt idx="20">
                  <c:v>Västra Götalandsregionen</c:v>
                </c:pt>
              </c:strCache>
            </c:strRef>
          </c:cat>
          <c:val>
            <c:numRef>
              <c:f>'Diagram 10'!$T$4:$T$24</c:f>
              <c:numCache>
                <c:formatCode>General</c:formatCode>
                <c:ptCount val="21"/>
                <c:pt idx="0">
                  <c:v>111</c:v>
                </c:pt>
                <c:pt idx="1">
                  <c:v>175</c:v>
                </c:pt>
                <c:pt idx="2">
                  <c:v>67</c:v>
                </c:pt>
                <c:pt idx="3">
                  <c:v>118</c:v>
                </c:pt>
                <c:pt idx="4">
                  <c:v>87</c:v>
                </c:pt>
                <c:pt idx="5">
                  <c:v>261</c:v>
                </c:pt>
                <c:pt idx="6">
                  <c:v>80</c:v>
                </c:pt>
                <c:pt idx="7">
                  <c:v>99</c:v>
                </c:pt>
                <c:pt idx="8">
                  <c:v>88</c:v>
                </c:pt>
                <c:pt idx="9">
                  <c:v>190</c:v>
                </c:pt>
                <c:pt idx="10">
                  <c:v>209</c:v>
                </c:pt>
                <c:pt idx="11">
                  <c:v>106</c:v>
                </c:pt>
                <c:pt idx="12">
                  <c:v>103</c:v>
                </c:pt>
                <c:pt idx="13">
                  <c:v>156</c:v>
                </c:pt>
                <c:pt idx="14">
                  <c:v>215</c:v>
                </c:pt>
                <c:pt idx="15">
                  <c:v>169</c:v>
                </c:pt>
                <c:pt idx="16">
                  <c:v>146</c:v>
                </c:pt>
                <c:pt idx="17">
                  <c:v>101</c:v>
                </c:pt>
                <c:pt idx="18">
                  <c:v>179</c:v>
                </c:pt>
                <c:pt idx="19">
                  <c:v>154</c:v>
                </c:pt>
                <c:pt idx="20">
                  <c:v>184</c:v>
                </c:pt>
              </c:numCache>
            </c:numRef>
          </c:val>
          <c:extLst>
            <c:ext xmlns:c16="http://schemas.microsoft.com/office/drawing/2014/chart" uri="{C3380CC4-5D6E-409C-BE32-E72D297353CC}">
              <c16:uniqueId val="{00000000-5D8E-4D82-8AC7-713153ACC9BD}"/>
            </c:ext>
          </c:extLst>
        </c:ser>
        <c:dLbls>
          <c:showLegendKey val="0"/>
          <c:showVal val="0"/>
          <c:showCatName val="0"/>
          <c:showSerName val="0"/>
          <c:showPercent val="0"/>
          <c:showBubbleSize val="0"/>
        </c:dLbls>
        <c:gapWidth val="219"/>
        <c:overlap val="-27"/>
        <c:axId val="971646032"/>
        <c:axId val="971648000"/>
      </c:barChart>
      <c:catAx>
        <c:axId val="971646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71648000"/>
        <c:crosses val="autoZero"/>
        <c:auto val="1"/>
        <c:lblAlgn val="ctr"/>
        <c:lblOffset val="100"/>
        <c:noMultiLvlLbl val="0"/>
      </c:catAx>
      <c:valAx>
        <c:axId val="971648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716460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sv-SE" sz="1800"/>
              <a:t>Antal väntande på specialistvård</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stacked"/>
        <c:varyColors val="0"/>
        <c:ser>
          <c:idx val="0"/>
          <c:order val="0"/>
          <c:tx>
            <c:strRef>
              <c:f>'Diagram 2'!$A$3</c:f>
              <c:strCache>
                <c:ptCount val="1"/>
                <c:pt idx="0">
                  <c:v>Antal inom 90 dagar</c:v>
                </c:pt>
              </c:strCache>
            </c:strRef>
          </c:tx>
          <c:spPr>
            <a:solidFill>
              <a:srgbClr val="657B71"/>
            </a:solidFill>
            <a:ln>
              <a:noFill/>
            </a:ln>
            <a:effectLst/>
          </c:spPr>
          <c:invertIfNegative val="0"/>
          <c:cat>
            <c:strRef>
              <c:f>'Diagram 2'!$B$2:$D$2</c:f>
              <c:strCache>
                <c:ptCount val="3"/>
                <c:pt idx="0">
                  <c:v>Väntande på första kontakt</c:v>
                </c:pt>
                <c:pt idx="1">
                  <c:v>Väntande på undersökning</c:v>
                </c:pt>
                <c:pt idx="2">
                  <c:v>Väntande på operation/åtgärd</c:v>
                </c:pt>
              </c:strCache>
            </c:strRef>
          </c:cat>
          <c:val>
            <c:numRef>
              <c:f>'Diagram 2'!$B$3:$D$3</c:f>
              <c:numCache>
                <c:formatCode>#,##0</c:formatCode>
                <c:ptCount val="3"/>
                <c:pt idx="0">
                  <c:v>331240</c:v>
                </c:pt>
                <c:pt idx="1">
                  <c:v>13499</c:v>
                </c:pt>
                <c:pt idx="2">
                  <c:v>92209</c:v>
                </c:pt>
              </c:numCache>
            </c:numRef>
          </c:val>
          <c:extLst>
            <c:ext xmlns:c16="http://schemas.microsoft.com/office/drawing/2014/chart" uri="{C3380CC4-5D6E-409C-BE32-E72D297353CC}">
              <c16:uniqueId val="{00000000-AD81-46CA-8BBC-7D7F1427F7FB}"/>
            </c:ext>
          </c:extLst>
        </c:ser>
        <c:ser>
          <c:idx val="1"/>
          <c:order val="1"/>
          <c:tx>
            <c:strRef>
              <c:f>'Diagram 2'!$A$4</c:f>
              <c:strCache>
                <c:ptCount val="1"/>
                <c:pt idx="0">
                  <c:v>Antal som väntat mer än 90 dagar</c:v>
                </c:pt>
              </c:strCache>
            </c:strRef>
          </c:tx>
          <c:spPr>
            <a:solidFill>
              <a:srgbClr val="2A3B36"/>
            </a:solidFill>
            <a:ln>
              <a:noFill/>
            </a:ln>
            <a:effectLst/>
          </c:spPr>
          <c:invertIfNegative val="0"/>
          <c:cat>
            <c:strRef>
              <c:f>'Diagram 2'!$B$2:$D$2</c:f>
              <c:strCache>
                <c:ptCount val="3"/>
                <c:pt idx="0">
                  <c:v>Väntande på första kontakt</c:v>
                </c:pt>
                <c:pt idx="1">
                  <c:v>Väntande på undersökning</c:v>
                </c:pt>
                <c:pt idx="2">
                  <c:v>Väntande på operation/åtgärd</c:v>
                </c:pt>
              </c:strCache>
            </c:strRef>
          </c:cat>
          <c:val>
            <c:numRef>
              <c:f>'Diagram 2'!$B$4:$D$4</c:f>
              <c:numCache>
                <c:formatCode>#,##0</c:formatCode>
                <c:ptCount val="3"/>
                <c:pt idx="0">
                  <c:v>180808</c:v>
                </c:pt>
                <c:pt idx="1">
                  <c:v>11087</c:v>
                </c:pt>
                <c:pt idx="2">
                  <c:v>78152</c:v>
                </c:pt>
              </c:numCache>
            </c:numRef>
          </c:val>
          <c:extLst>
            <c:ext xmlns:c16="http://schemas.microsoft.com/office/drawing/2014/chart" uri="{C3380CC4-5D6E-409C-BE32-E72D297353CC}">
              <c16:uniqueId val="{00000001-AD81-46CA-8BBC-7D7F1427F7FB}"/>
            </c:ext>
          </c:extLst>
        </c:ser>
        <c:dLbls>
          <c:showLegendKey val="0"/>
          <c:showVal val="0"/>
          <c:showCatName val="0"/>
          <c:showSerName val="0"/>
          <c:showPercent val="0"/>
          <c:showBubbleSize val="0"/>
        </c:dLbls>
        <c:gapWidth val="150"/>
        <c:overlap val="100"/>
        <c:axId val="796852376"/>
        <c:axId val="796848440"/>
      </c:barChart>
      <c:catAx>
        <c:axId val="796852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796848440"/>
        <c:crosses val="autoZero"/>
        <c:auto val="1"/>
        <c:lblAlgn val="ctr"/>
        <c:lblOffset val="100"/>
        <c:noMultiLvlLbl val="0"/>
      </c:catAx>
      <c:valAx>
        <c:axId val="796848440"/>
        <c:scaling>
          <c:orientation val="minMax"/>
          <c:max val="5500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796852376"/>
        <c:crosses val="autoZero"/>
        <c:crossBetween val="between"/>
        <c:majorUnit val="50000"/>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800"/>
              <a:t>Första kontakt - väntande</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clustered"/>
        <c:varyColors val="0"/>
        <c:ser>
          <c:idx val="0"/>
          <c:order val="0"/>
          <c:tx>
            <c:strRef>
              <c:f>'Diagram 3'!$C$2</c:f>
              <c:strCache>
                <c:ptCount val="1"/>
                <c:pt idx="0">
                  <c:v>Antal väntande</c:v>
                </c:pt>
              </c:strCache>
            </c:strRef>
          </c:tx>
          <c:spPr>
            <a:solidFill>
              <a:srgbClr val="657B71"/>
            </a:solidFill>
            <a:ln>
              <a:noFill/>
            </a:ln>
            <a:effectLst/>
          </c:spPr>
          <c:invertIfNegative val="0"/>
          <c:cat>
            <c:multiLvlStrRef>
              <c:f>'Diagram 3'!$A$3:$B$21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3'!$C$3:$C$21</c:f>
              <c:numCache>
                <c:formatCode>#,##0</c:formatCode>
                <c:ptCount val="19"/>
                <c:pt idx="0">
                  <c:v>340186</c:v>
                </c:pt>
                <c:pt idx="1">
                  <c:v>337475</c:v>
                </c:pt>
                <c:pt idx="2">
                  <c:v>345076</c:v>
                </c:pt>
                <c:pt idx="3">
                  <c:v>376420</c:v>
                </c:pt>
                <c:pt idx="4">
                  <c:v>387775</c:v>
                </c:pt>
                <c:pt idx="5">
                  <c:v>405162</c:v>
                </c:pt>
                <c:pt idx="6">
                  <c:v>424579</c:v>
                </c:pt>
                <c:pt idx="7">
                  <c:v>440825</c:v>
                </c:pt>
                <c:pt idx="8">
                  <c:v>441080</c:v>
                </c:pt>
                <c:pt idx="9">
                  <c:v>452457</c:v>
                </c:pt>
                <c:pt idx="10">
                  <c:v>451563</c:v>
                </c:pt>
                <c:pt idx="11">
                  <c:v>456451</c:v>
                </c:pt>
                <c:pt idx="12">
                  <c:v>454135</c:v>
                </c:pt>
                <c:pt idx="13">
                  <c:v>458558</c:v>
                </c:pt>
                <c:pt idx="14">
                  <c:v>462332</c:v>
                </c:pt>
                <c:pt idx="15">
                  <c:v>469635</c:v>
                </c:pt>
                <c:pt idx="16">
                  <c:v>483708</c:v>
                </c:pt>
                <c:pt idx="17">
                  <c:v>492432</c:v>
                </c:pt>
                <c:pt idx="18">
                  <c:v>512048</c:v>
                </c:pt>
              </c:numCache>
            </c:numRef>
          </c:val>
          <c:extLst>
            <c:ext xmlns:c16="http://schemas.microsoft.com/office/drawing/2014/chart" uri="{C3380CC4-5D6E-409C-BE32-E72D297353CC}">
              <c16:uniqueId val="{00000000-6925-4BA0-BD1B-9DF6993B825D}"/>
            </c:ext>
          </c:extLst>
        </c:ser>
        <c:dLbls>
          <c:showLegendKey val="0"/>
          <c:showVal val="0"/>
          <c:showCatName val="0"/>
          <c:showSerName val="0"/>
          <c:showPercent val="0"/>
          <c:showBubbleSize val="0"/>
        </c:dLbls>
        <c:gapWidth val="219"/>
        <c:overlap val="-27"/>
        <c:axId val="838144808"/>
        <c:axId val="838146120"/>
      </c:barChart>
      <c:lineChart>
        <c:grouping val="standard"/>
        <c:varyColors val="0"/>
        <c:ser>
          <c:idx val="1"/>
          <c:order val="1"/>
          <c:tx>
            <c:strRef>
              <c:f>'Diagram 3'!$D$2</c:f>
              <c:strCache>
                <c:ptCount val="1"/>
                <c:pt idx="0">
                  <c:v>Antal som väntat längre än vårdgarantin</c:v>
                </c:pt>
              </c:strCache>
            </c:strRef>
          </c:tx>
          <c:spPr>
            <a:ln w="28575" cap="rnd">
              <a:solidFill>
                <a:schemeClr val="accent2"/>
              </a:solidFill>
              <a:round/>
            </a:ln>
            <a:effectLst/>
          </c:spPr>
          <c:marker>
            <c:symbol val="none"/>
          </c:marker>
          <c:cat>
            <c:multiLvlStrRef>
              <c:f>'Diagram 3'!$A$3:$B$21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3'!$D$3:$D$21</c:f>
              <c:numCache>
                <c:formatCode>#,##0</c:formatCode>
                <c:ptCount val="19"/>
                <c:pt idx="0">
                  <c:v>105240</c:v>
                </c:pt>
                <c:pt idx="1">
                  <c:v>104352</c:v>
                </c:pt>
                <c:pt idx="2">
                  <c:v>96893</c:v>
                </c:pt>
                <c:pt idx="3">
                  <c:v>101507</c:v>
                </c:pt>
                <c:pt idx="4">
                  <c:v>104861</c:v>
                </c:pt>
                <c:pt idx="5">
                  <c:v>112539</c:v>
                </c:pt>
                <c:pt idx="6">
                  <c:v>135456</c:v>
                </c:pt>
                <c:pt idx="7">
                  <c:v>156497</c:v>
                </c:pt>
                <c:pt idx="8">
                  <c:v>150745</c:v>
                </c:pt>
                <c:pt idx="9">
                  <c:v>127271</c:v>
                </c:pt>
                <c:pt idx="10">
                  <c:v>114172</c:v>
                </c:pt>
                <c:pt idx="11">
                  <c:v>127228</c:v>
                </c:pt>
                <c:pt idx="12">
                  <c:v>141050</c:v>
                </c:pt>
                <c:pt idx="13">
                  <c:v>145665</c:v>
                </c:pt>
                <c:pt idx="14">
                  <c:v>136237</c:v>
                </c:pt>
                <c:pt idx="15">
                  <c:v>132174</c:v>
                </c:pt>
                <c:pt idx="16">
                  <c:v>134518</c:v>
                </c:pt>
                <c:pt idx="17">
                  <c:v>148551</c:v>
                </c:pt>
                <c:pt idx="18">
                  <c:v>180808</c:v>
                </c:pt>
              </c:numCache>
            </c:numRef>
          </c:val>
          <c:smooth val="0"/>
          <c:extLst>
            <c:ext xmlns:c16="http://schemas.microsoft.com/office/drawing/2014/chart" uri="{C3380CC4-5D6E-409C-BE32-E72D297353CC}">
              <c16:uniqueId val="{00000001-6925-4BA0-BD1B-9DF6993B825D}"/>
            </c:ext>
          </c:extLst>
        </c:ser>
        <c:dLbls>
          <c:showLegendKey val="0"/>
          <c:showVal val="0"/>
          <c:showCatName val="0"/>
          <c:showSerName val="0"/>
          <c:showPercent val="0"/>
          <c:showBubbleSize val="0"/>
        </c:dLbls>
        <c:marker val="1"/>
        <c:smooth val="0"/>
        <c:axId val="842329208"/>
        <c:axId val="842331504"/>
      </c:lineChart>
      <c:catAx>
        <c:axId val="838144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838146120"/>
        <c:crosses val="autoZero"/>
        <c:auto val="1"/>
        <c:lblAlgn val="ctr"/>
        <c:lblOffset val="100"/>
        <c:noMultiLvlLbl val="0"/>
      </c:catAx>
      <c:valAx>
        <c:axId val="838146120"/>
        <c:scaling>
          <c:orientation val="minMax"/>
          <c:max val="55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838144808"/>
        <c:crosses val="autoZero"/>
        <c:crossBetween val="between"/>
        <c:majorUnit val="50000"/>
      </c:valAx>
      <c:valAx>
        <c:axId val="842331504"/>
        <c:scaling>
          <c:orientation val="minMax"/>
          <c:max val="5500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842329208"/>
        <c:crosses val="max"/>
        <c:crossBetween val="between"/>
      </c:valAx>
      <c:catAx>
        <c:axId val="842329208"/>
        <c:scaling>
          <c:orientation val="minMax"/>
        </c:scaling>
        <c:delete val="1"/>
        <c:axPos val="b"/>
        <c:numFmt formatCode="General" sourceLinked="1"/>
        <c:majorTickMark val="out"/>
        <c:minorTickMark val="none"/>
        <c:tickLblPos val="nextTo"/>
        <c:crossAx val="84233150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sv-SE" sz="1800"/>
              <a:t>Första kontakt - genomförda</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clustered"/>
        <c:varyColors val="0"/>
        <c:ser>
          <c:idx val="0"/>
          <c:order val="0"/>
          <c:tx>
            <c:strRef>
              <c:f>'Diagram 4'!$C$2</c:f>
              <c:strCache>
                <c:ptCount val="1"/>
                <c:pt idx="0">
                  <c:v>Antal genomförda</c:v>
                </c:pt>
              </c:strCache>
            </c:strRef>
          </c:tx>
          <c:spPr>
            <a:solidFill>
              <a:srgbClr val="657B71"/>
            </a:solidFill>
            <a:ln>
              <a:noFill/>
            </a:ln>
            <a:effectLst/>
          </c:spPr>
          <c:invertIfNegative val="0"/>
          <c:cat>
            <c:multiLvlStrRef>
              <c:f>'Diagram 4'!$A$3:$B$21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4'!$C$3:$C$21</c:f>
              <c:numCache>
                <c:formatCode>#,##0</c:formatCode>
                <c:ptCount val="19"/>
                <c:pt idx="0">
                  <c:v>168803</c:v>
                </c:pt>
                <c:pt idx="1">
                  <c:v>188970</c:v>
                </c:pt>
                <c:pt idx="2">
                  <c:v>222672</c:v>
                </c:pt>
                <c:pt idx="3">
                  <c:v>198483</c:v>
                </c:pt>
                <c:pt idx="4">
                  <c:v>208357</c:v>
                </c:pt>
                <c:pt idx="5">
                  <c:v>216174</c:v>
                </c:pt>
                <c:pt idx="6">
                  <c:v>135973</c:v>
                </c:pt>
                <c:pt idx="7">
                  <c:v>172617</c:v>
                </c:pt>
                <c:pt idx="8">
                  <c:v>229642</c:v>
                </c:pt>
                <c:pt idx="9">
                  <c:v>227831</c:v>
                </c:pt>
                <c:pt idx="10">
                  <c:v>240854</c:v>
                </c:pt>
                <c:pt idx="11">
                  <c:v>202080</c:v>
                </c:pt>
                <c:pt idx="12">
                  <c:v>191614</c:v>
                </c:pt>
                <c:pt idx="13">
                  <c:v>209869</c:v>
                </c:pt>
                <c:pt idx="14">
                  <c:v>257203</c:v>
                </c:pt>
                <c:pt idx="15">
                  <c:v>204084</c:v>
                </c:pt>
                <c:pt idx="16">
                  <c:v>234146</c:v>
                </c:pt>
                <c:pt idx="17">
                  <c:v>207535</c:v>
                </c:pt>
                <c:pt idx="18">
                  <c:v>128555</c:v>
                </c:pt>
              </c:numCache>
            </c:numRef>
          </c:val>
          <c:extLst>
            <c:ext xmlns:c16="http://schemas.microsoft.com/office/drawing/2014/chart" uri="{C3380CC4-5D6E-409C-BE32-E72D297353CC}">
              <c16:uniqueId val="{00000000-9262-4D24-991B-9340EAA48FD5}"/>
            </c:ext>
          </c:extLst>
        </c:ser>
        <c:dLbls>
          <c:showLegendKey val="0"/>
          <c:showVal val="0"/>
          <c:showCatName val="0"/>
          <c:showSerName val="0"/>
          <c:showPercent val="0"/>
          <c:showBubbleSize val="0"/>
        </c:dLbls>
        <c:gapWidth val="219"/>
        <c:overlap val="-27"/>
        <c:axId val="792458104"/>
        <c:axId val="792458760"/>
      </c:barChart>
      <c:lineChart>
        <c:grouping val="standard"/>
        <c:varyColors val="0"/>
        <c:ser>
          <c:idx val="1"/>
          <c:order val="1"/>
          <c:tx>
            <c:strRef>
              <c:f>'Diagram 4'!$D$2</c:f>
              <c:strCache>
                <c:ptCount val="1"/>
                <c:pt idx="0">
                  <c:v>Antal genomförda senare än vårdgarantins gräns</c:v>
                </c:pt>
              </c:strCache>
            </c:strRef>
          </c:tx>
          <c:spPr>
            <a:ln w="28575" cap="rnd">
              <a:solidFill>
                <a:schemeClr val="accent2"/>
              </a:solidFill>
              <a:round/>
            </a:ln>
            <a:effectLst/>
          </c:spPr>
          <c:marker>
            <c:symbol val="none"/>
          </c:marker>
          <c:cat>
            <c:multiLvlStrRef>
              <c:f>'Diagram 4'!$A$3:$B$21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4'!$D$3:$D$21</c:f>
              <c:numCache>
                <c:formatCode>#,##0</c:formatCode>
                <c:ptCount val="19"/>
                <c:pt idx="0">
                  <c:v>18497</c:v>
                </c:pt>
                <c:pt idx="1">
                  <c:v>25453</c:v>
                </c:pt>
                <c:pt idx="2">
                  <c:v>28334</c:v>
                </c:pt>
                <c:pt idx="3">
                  <c:v>20863</c:v>
                </c:pt>
                <c:pt idx="4">
                  <c:v>21241</c:v>
                </c:pt>
                <c:pt idx="5">
                  <c:v>22356</c:v>
                </c:pt>
                <c:pt idx="6">
                  <c:v>10125</c:v>
                </c:pt>
                <c:pt idx="7">
                  <c:v>23496</c:v>
                </c:pt>
                <c:pt idx="8">
                  <c:v>43789</c:v>
                </c:pt>
                <c:pt idx="9">
                  <c:v>40083</c:v>
                </c:pt>
                <c:pt idx="10">
                  <c:v>35391</c:v>
                </c:pt>
                <c:pt idx="11">
                  <c:v>24980</c:v>
                </c:pt>
                <c:pt idx="12">
                  <c:v>28201</c:v>
                </c:pt>
                <c:pt idx="13">
                  <c:v>35071</c:v>
                </c:pt>
                <c:pt idx="14">
                  <c:v>42780</c:v>
                </c:pt>
                <c:pt idx="15">
                  <c:v>28714</c:v>
                </c:pt>
                <c:pt idx="16">
                  <c:v>32156</c:v>
                </c:pt>
                <c:pt idx="17">
                  <c:v>27111</c:v>
                </c:pt>
                <c:pt idx="18">
                  <c:v>14167</c:v>
                </c:pt>
              </c:numCache>
            </c:numRef>
          </c:val>
          <c:smooth val="0"/>
          <c:extLst>
            <c:ext xmlns:c16="http://schemas.microsoft.com/office/drawing/2014/chart" uri="{C3380CC4-5D6E-409C-BE32-E72D297353CC}">
              <c16:uniqueId val="{00000001-9262-4D24-991B-9340EAA48FD5}"/>
            </c:ext>
          </c:extLst>
        </c:ser>
        <c:dLbls>
          <c:showLegendKey val="0"/>
          <c:showVal val="0"/>
          <c:showCatName val="0"/>
          <c:showSerName val="0"/>
          <c:showPercent val="0"/>
          <c:showBubbleSize val="0"/>
        </c:dLbls>
        <c:marker val="1"/>
        <c:smooth val="0"/>
        <c:axId val="468100240"/>
        <c:axId val="468102864"/>
      </c:lineChart>
      <c:catAx>
        <c:axId val="792458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792458760"/>
        <c:crosses val="autoZero"/>
        <c:auto val="1"/>
        <c:lblAlgn val="ctr"/>
        <c:lblOffset val="100"/>
        <c:noMultiLvlLbl val="0"/>
      </c:catAx>
      <c:valAx>
        <c:axId val="792458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792458104"/>
        <c:crosses val="autoZero"/>
        <c:crossBetween val="between"/>
      </c:valAx>
      <c:valAx>
        <c:axId val="468102864"/>
        <c:scaling>
          <c:orientation val="minMax"/>
          <c:max val="3000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468100240"/>
        <c:crosses val="max"/>
        <c:crossBetween val="between"/>
      </c:valAx>
      <c:catAx>
        <c:axId val="468100240"/>
        <c:scaling>
          <c:orientation val="minMax"/>
        </c:scaling>
        <c:delete val="1"/>
        <c:axPos val="b"/>
        <c:numFmt formatCode="General" sourceLinked="1"/>
        <c:majorTickMark val="out"/>
        <c:minorTickMark val="none"/>
        <c:tickLblPos val="nextTo"/>
        <c:crossAx val="46810286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sv-SE" sz="1800"/>
              <a:t>Operation/åtgärd</a:t>
            </a:r>
            <a:r>
              <a:rPr lang="sv-SE" sz="1800" baseline="0"/>
              <a:t> </a:t>
            </a:r>
            <a:r>
              <a:rPr lang="sv-SE" sz="1800"/>
              <a:t>- väntande</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clustered"/>
        <c:varyColors val="0"/>
        <c:ser>
          <c:idx val="0"/>
          <c:order val="0"/>
          <c:tx>
            <c:strRef>
              <c:f>'Diagram 5'!$C$2</c:f>
              <c:strCache>
                <c:ptCount val="1"/>
                <c:pt idx="0">
                  <c:v>Antal väntande</c:v>
                </c:pt>
              </c:strCache>
            </c:strRef>
          </c:tx>
          <c:spPr>
            <a:solidFill>
              <a:srgbClr val="657B71"/>
            </a:solidFill>
            <a:ln>
              <a:noFill/>
            </a:ln>
            <a:effectLst/>
          </c:spPr>
          <c:invertIfNegative val="0"/>
          <c:cat>
            <c:multiLvlStrRef>
              <c:f>'Diagram 5'!$A$3:$B$21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5'!$C$3:$C$21</c:f>
              <c:numCache>
                <c:formatCode>#,##0</c:formatCode>
                <c:ptCount val="19"/>
                <c:pt idx="0">
                  <c:v>128921</c:v>
                </c:pt>
                <c:pt idx="1">
                  <c:v>129621</c:v>
                </c:pt>
                <c:pt idx="2">
                  <c:v>135113</c:v>
                </c:pt>
                <c:pt idx="3">
                  <c:v>138459</c:v>
                </c:pt>
                <c:pt idx="4">
                  <c:v>141775</c:v>
                </c:pt>
                <c:pt idx="5">
                  <c:v>144962</c:v>
                </c:pt>
                <c:pt idx="6">
                  <c:v>153275</c:v>
                </c:pt>
                <c:pt idx="7">
                  <c:v>158382</c:v>
                </c:pt>
                <c:pt idx="8">
                  <c:v>158813</c:v>
                </c:pt>
                <c:pt idx="9">
                  <c:v>160220</c:v>
                </c:pt>
                <c:pt idx="10">
                  <c:v>159256</c:v>
                </c:pt>
                <c:pt idx="11">
                  <c:v>162369</c:v>
                </c:pt>
                <c:pt idx="12">
                  <c:v>157898</c:v>
                </c:pt>
                <c:pt idx="13">
                  <c:v>162487</c:v>
                </c:pt>
                <c:pt idx="14">
                  <c:v>160455</c:v>
                </c:pt>
                <c:pt idx="15">
                  <c:v>162295</c:v>
                </c:pt>
                <c:pt idx="16">
                  <c:v>160440</c:v>
                </c:pt>
                <c:pt idx="17">
                  <c:v>162565</c:v>
                </c:pt>
                <c:pt idx="18">
                  <c:v>170361</c:v>
                </c:pt>
              </c:numCache>
            </c:numRef>
          </c:val>
          <c:extLst>
            <c:ext xmlns:c16="http://schemas.microsoft.com/office/drawing/2014/chart" uri="{C3380CC4-5D6E-409C-BE32-E72D297353CC}">
              <c16:uniqueId val="{00000000-A74D-4851-951E-F7F943FD49B7}"/>
            </c:ext>
          </c:extLst>
        </c:ser>
        <c:dLbls>
          <c:showLegendKey val="0"/>
          <c:showVal val="0"/>
          <c:showCatName val="0"/>
          <c:showSerName val="0"/>
          <c:showPercent val="0"/>
          <c:showBubbleSize val="0"/>
        </c:dLbls>
        <c:gapWidth val="219"/>
        <c:overlap val="-27"/>
        <c:axId val="998512400"/>
        <c:axId val="998511416"/>
      </c:barChart>
      <c:lineChart>
        <c:grouping val="standard"/>
        <c:varyColors val="0"/>
        <c:ser>
          <c:idx val="1"/>
          <c:order val="1"/>
          <c:tx>
            <c:strRef>
              <c:f>'Diagram 5'!$D$2</c:f>
              <c:strCache>
                <c:ptCount val="1"/>
                <c:pt idx="0">
                  <c:v>Antal som väntat längre än vårdgarantin</c:v>
                </c:pt>
              </c:strCache>
            </c:strRef>
          </c:tx>
          <c:spPr>
            <a:ln w="28575" cap="rnd">
              <a:solidFill>
                <a:schemeClr val="accent2"/>
              </a:solidFill>
              <a:round/>
            </a:ln>
            <a:effectLst/>
          </c:spPr>
          <c:marker>
            <c:symbol val="none"/>
          </c:marker>
          <c:cat>
            <c:multiLvlStrRef>
              <c:f>'Diagram 5'!$A$3:$B$21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5'!$D$3:$D$21</c:f>
              <c:numCache>
                <c:formatCode>#,##0</c:formatCode>
                <c:ptCount val="19"/>
                <c:pt idx="0">
                  <c:v>59073</c:v>
                </c:pt>
                <c:pt idx="1">
                  <c:v>62023</c:v>
                </c:pt>
                <c:pt idx="2">
                  <c:v>61215</c:v>
                </c:pt>
                <c:pt idx="3">
                  <c:v>61017</c:v>
                </c:pt>
                <c:pt idx="4">
                  <c:v>63979</c:v>
                </c:pt>
                <c:pt idx="5">
                  <c:v>67793</c:v>
                </c:pt>
                <c:pt idx="6">
                  <c:v>78333</c:v>
                </c:pt>
                <c:pt idx="7">
                  <c:v>85152</c:v>
                </c:pt>
                <c:pt idx="8">
                  <c:v>80958</c:v>
                </c:pt>
                <c:pt idx="9">
                  <c:v>69975</c:v>
                </c:pt>
                <c:pt idx="10">
                  <c:v>62279</c:v>
                </c:pt>
                <c:pt idx="11">
                  <c:v>65666</c:v>
                </c:pt>
                <c:pt idx="12">
                  <c:v>67005</c:v>
                </c:pt>
                <c:pt idx="13">
                  <c:v>70462</c:v>
                </c:pt>
                <c:pt idx="14">
                  <c:v>65140</c:v>
                </c:pt>
                <c:pt idx="15">
                  <c:v>63112</c:v>
                </c:pt>
                <c:pt idx="16">
                  <c:v>62084</c:v>
                </c:pt>
                <c:pt idx="17">
                  <c:v>66488</c:v>
                </c:pt>
                <c:pt idx="18">
                  <c:v>78152</c:v>
                </c:pt>
              </c:numCache>
            </c:numRef>
          </c:val>
          <c:smooth val="0"/>
          <c:extLst>
            <c:ext xmlns:c16="http://schemas.microsoft.com/office/drawing/2014/chart" uri="{C3380CC4-5D6E-409C-BE32-E72D297353CC}">
              <c16:uniqueId val="{00000001-A74D-4851-951E-F7F943FD49B7}"/>
            </c:ext>
          </c:extLst>
        </c:ser>
        <c:dLbls>
          <c:showLegendKey val="0"/>
          <c:showVal val="0"/>
          <c:showCatName val="0"/>
          <c:showSerName val="0"/>
          <c:showPercent val="0"/>
          <c:showBubbleSize val="0"/>
        </c:dLbls>
        <c:marker val="1"/>
        <c:smooth val="0"/>
        <c:axId val="998496328"/>
        <c:axId val="998501576"/>
      </c:lineChart>
      <c:catAx>
        <c:axId val="99851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98511416"/>
        <c:crosses val="autoZero"/>
        <c:auto val="1"/>
        <c:lblAlgn val="ctr"/>
        <c:lblOffset val="100"/>
        <c:noMultiLvlLbl val="0"/>
      </c:catAx>
      <c:valAx>
        <c:axId val="9985114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98512400"/>
        <c:crosses val="autoZero"/>
        <c:crossBetween val="between"/>
      </c:valAx>
      <c:valAx>
        <c:axId val="998501576"/>
        <c:scaling>
          <c:orientation val="minMax"/>
          <c:max val="1800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98496328"/>
        <c:crosses val="max"/>
        <c:crossBetween val="between"/>
      </c:valAx>
      <c:catAx>
        <c:axId val="998496328"/>
        <c:scaling>
          <c:orientation val="minMax"/>
        </c:scaling>
        <c:delete val="1"/>
        <c:axPos val="b"/>
        <c:numFmt formatCode="General" sourceLinked="1"/>
        <c:majorTickMark val="out"/>
        <c:minorTickMark val="none"/>
        <c:tickLblPos val="nextTo"/>
        <c:crossAx val="9985015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sv-SE" sz="1800"/>
              <a:t>Operation/åtgärd - genomförda</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clustered"/>
        <c:varyColors val="0"/>
        <c:ser>
          <c:idx val="0"/>
          <c:order val="0"/>
          <c:tx>
            <c:strRef>
              <c:f>'Diagram 6'!$C$2</c:f>
              <c:strCache>
                <c:ptCount val="1"/>
                <c:pt idx="0">
                  <c:v>Antal genomförda</c:v>
                </c:pt>
              </c:strCache>
            </c:strRef>
          </c:tx>
          <c:spPr>
            <a:solidFill>
              <a:srgbClr val="657B71"/>
            </a:solidFill>
            <a:ln>
              <a:noFill/>
            </a:ln>
            <a:effectLst/>
          </c:spPr>
          <c:invertIfNegative val="0"/>
          <c:cat>
            <c:multiLvlStrRef>
              <c:f>'Diagram 6'!$A$3:$B$21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6'!$C$3:$C$21</c:f>
              <c:numCache>
                <c:formatCode>#,##0</c:formatCode>
                <c:ptCount val="19"/>
                <c:pt idx="0">
                  <c:v>65716</c:v>
                </c:pt>
                <c:pt idx="1">
                  <c:v>96956</c:v>
                </c:pt>
                <c:pt idx="2">
                  <c:v>114780</c:v>
                </c:pt>
                <c:pt idx="3">
                  <c:v>98202</c:v>
                </c:pt>
                <c:pt idx="4">
                  <c:v>79955</c:v>
                </c:pt>
                <c:pt idx="5">
                  <c:v>81559</c:v>
                </c:pt>
                <c:pt idx="6">
                  <c:v>41622</c:v>
                </c:pt>
                <c:pt idx="7">
                  <c:v>61921</c:v>
                </c:pt>
                <c:pt idx="8">
                  <c:v>95787</c:v>
                </c:pt>
                <c:pt idx="9">
                  <c:v>96635</c:v>
                </c:pt>
                <c:pt idx="10">
                  <c:v>96845</c:v>
                </c:pt>
                <c:pt idx="11">
                  <c:v>79739</c:v>
                </c:pt>
                <c:pt idx="12">
                  <c:v>74777</c:v>
                </c:pt>
                <c:pt idx="13">
                  <c:v>85249</c:v>
                </c:pt>
                <c:pt idx="14">
                  <c:v>102455</c:v>
                </c:pt>
                <c:pt idx="15">
                  <c:v>98139</c:v>
                </c:pt>
                <c:pt idx="16">
                  <c:v>108186</c:v>
                </c:pt>
                <c:pt idx="17">
                  <c:v>92847</c:v>
                </c:pt>
                <c:pt idx="18">
                  <c:v>45692</c:v>
                </c:pt>
              </c:numCache>
            </c:numRef>
          </c:val>
          <c:extLst>
            <c:ext xmlns:c16="http://schemas.microsoft.com/office/drawing/2014/chart" uri="{C3380CC4-5D6E-409C-BE32-E72D297353CC}">
              <c16:uniqueId val="{00000000-D441-435D-84CB-D4F34EAB8DAC}"/>
            </c:ext>
          </c:extLst>
        </c:ser>
        <c:dLbls>
          <c:showLegendKey val="0"/>
          <c:showVal val="0"/>
          <c:showCatName val="0"/>
          <c:showSerName val="0"/>
          <c:showPercent val="0"/>
          <c:showBubbleSize val="0"/>
        </c:dLbls>
        <c:gapWidth val="219"/>
        <c:overlap val="-27"/>
        <c:axId val="648623888"/>
        <c:axId val="648624216"/>
      </c:barChart>
      <c:lineChart>
        <c:grouping val="standard"/>
        <c:varyColors val="0"/>
        <c:ser>
          <c:idx val="1"/>
          <c:order val="1"/>
          <c:tx>
            <c:strRef>
              <c:f>'Diagram 6'!$D$2</c:f>
              <c:strCache>
                <c:ptCount val="1"/>
                <c:pt idx="0">
                  <c:v>Antal genomförda senare än vårdgarantins gräns</c:v>
                </c:pt>
              </c:strCache>
            </c:strRef>
          </c:tx>
          <c:spPr>
            <a:ln w="28575" cap="rnd">
              <a:solidFill>
                <a:schemeClr val="accent2"/>
              </a:solidFill>
              <a:round/>
            </a:ln>
            <a:effectLst/>
          </c:spPr>
          <c:marker>
            <c:symbol val="none"/>
          </c:marker>
          <c:cat>
            <c:multiLvlStrRef>
              <c:f>'Diagram 6'!$A$3:$B$21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6'!$D$3:$D$21</c:f>
              <c:numCache>
                <c:formatCode>#,##0</c:formatCode>
                <c:ptCount val="19"/>
                <c:pt idx="0">
                  <c:v>6535</c:v>
                </c:pt>
                <c:pt idx="1">
                  <c:v>9922</c:v>
                </c:pt>
                <c:pt idx="2">
                  <c:v>12121</c:v>
                </c:pt>
                <c:pt idx="3">
                  <c:v>8510</c:v>
                </c:pt>
                <c:pt idx="4">
                  <c:v>7847</c:v>
                </c:pt>
                <c:pt idx="5">
                  <c:v>7357</c:v>
                </c:pt>
                <c:pt idx="6">
                  <c:v>2221</c:v>
                </c:pt>
                <c:pt idx="7">
                  <c:v>7356</c:v>
                </c:pt>
                <c:pt idx="8">
                  <c:v>18544</c:v>
                </c:pt>
                <c:pt idx="9">
                  <c:v>17086</c:v>
                </c:pt>
                <c:pt idx="10">
                  <c:v>14869</c:v>
                </c:pt>
                <c:pt idx="11">
                  <c:v>10011</c:v>
                </c:pt>
                <c:pt idx="12">
                  <c:v>10518</c:v>
                </c:pt>
                <c:pt idx="13">
                  <c:v>13337</c:v>
                </c:pt>
                <c:pt idx="14">
                  <c:v>16932</c:v>
                </c:pt>
                <c:pt idx="15">
                  <c:v>12438</c:v>
                </c:pt>
                <c:pt idx="16">
                  <c:v>13616</c:v>
                </c:pt>
                <c:pt idx="17">
                  <c:v>10121</c:v>
                </c:pt>
                <c:pt idx="18">
                  <c:v>3358</c:v>
                </c:pt>
              </c:numCache>
            </c:numRef>
          </c:val>
          <c:smooth val="0"/>
          <c:extLst>
            <c:ext xmlns:c16="http://schemas.microsoft.com/office/drawing/2014/chart" uri="{C3380CC4-5D6E-409C-BE32-E72D297353CC}">
              <c16:uniqueId val="{00000001-D441-435D-84CB-D4F34EAB8DAC}"/>
            </c:ext>
          </c:extLst>
        </c:ser>
        <c:dLbls>
          <c:showLegendKey val="0"/>
          <c:showVal val="0"/>
          <c:showCatName val="0"/>
          <c:showSerName val="0"/>
          <c:showPercent val="0"/>
          <c:showBubbleSize val="0"/>
        </c:dLbls>
        <c:marker val="1"/>
        <c:smooth val="0"/>
        <c:axId val="843993768"/>
        <c:axId val="844000656"/>
      </c:lineChart>
      <c:catAx>
        <c:axId val="648623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648624216"/>
        <c:crosses val="autoZero"/>
        <c:auto val="1"/>
        <c:lblAlgn val="ctr"/>
        <c:lblOffset val="100"/>
        <c:noMultiLvlLbl val="0"/>
      </c:catAx>
      <c:valAx>
        <c:axId val="6486242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648623888"/>
        <c:crosses val="autoZero"/>
        <c:crossBetween val="between"/>
      </c:valAx>
      <c:valAx>
        <c:axId val="844000656"/>
        <c:scaling>
          <c:orientation val="minMax"/>
          <c:max val="1400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843993768"/>
        <c:crosses val="max"/>
        <c:crossBetween val="between"/>
      </c:valAx>
      <c:catAx>
        <c:axId val="843993768"/>
        <c:scaling>
          <c:orientation val="minMax"/>
        </c:scaling>
        <c:delete val="1"/>
        <c:axPos val="b"/>
        <c:numFmt formatCode="General" sourceLinked="1"/>
        <c:majorTickMark val="out"/>
        <c:minorTickMark val="none"/>
        <c:tickLblPos val="nextTo"/>
        <c:crossAx val="84400065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800"/>
              <a:t>Totalt antal väntande på operation/åtgärd, uppdelat i antal som väntat 90 dagar </a:t>
            </a:r>
          </a:p>
          <a:p>
            <a:pPr>
              <a:defRPr sz="1800"/>
            </a:pPr>
            <a:r>
              <a:rPr lang="en-US" sz="1800"/>
              <a:t>eller kortare , eller mer än 90 dagar - juli 2022- per region</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stacked"/>
        <c:varyColors val="0"/>
        <c:ser>
          <c:idx val="0"/>
          <c:order val="0"/>
          <c:tx>
            <c:strRef>
              <c:f>'Diagram 7'!$W$4</c:f>
              <c:strCache>
                <c:ptCount val="1"/>
                <c:pt idx="0">
                  <c:v>Antal inom 90 dagar</c:v>
                </c:pt>
              </c:strCache>
            </c:strRef>
          </c:tx>
          <c:spPr>
            <a:solidFill>
              <a:srgbClr val="657B71"/>
            </a:solidFill>
            <a:ln>
              <a:noFill/>
            </a:ln>
            <a:effectLst/>
          </c:spPr>
          <c:invertIfNegative val="0"/>
          <c:cat>
            <c:strRef>
              <c:f>'Diagram 7'!$V$5:$V$25</c:f>
              <c:strCache>
                <c:ptCount val="21"/>
                <c:pt idx="0">
                  <c:v>Region Blekinge</c:v>
                </c:pt>
                <c:pt idx="1">
                  <c:v>Region Dalarna</c:v>
                </c:pt>
                <c:pt idx="2">
                  <c:v>Region Gotland</c:v>
                </c:pt>
                <c:pt idx="3">
                  <c:v>Region Gävleborg</c:v>
                </c:pt>
                <c:pt idx="4">
                  <c:v>Region Halland</c:v>
                </c:pt>
                <c:pt idx="5">
                  <c:v>Region Jämtland Härjedalen</c:v>
                </c:pt>
                <c:pt idx="6">
                  <c:v>Region Jönköpings län</c:v>
                </c:pt>
                <c:pt idx="7">
                  <c:v>Region Kalmar län</c:v>
                </c:pt>
                <c:pt idx="8">
                  <c:v>Region Kronoberg</c:v>
                </c:pt>
                <c:pt idx="9">
                  <c:v>Region Norrbotten</c:v>
                </c:pt>
                <c:pt idx="10">
                  <c:v>Region Skåne</c:v>
                </c:pt>
                <c:pt idx="11">
                  <c:v>Region Stockholm</c:v>
                </c:pt>
                <c:pt idx="12">
                  <c:v>Region Sörmland</c:v>
                </c:pt>
                <c:pt idx="13">
                  <c:v>Region Uppsala</c:v>
                </c:pt>
                <c:pt idx="14">
                  <c:v>Region Värmland</c:v>
                </c:pt>
                <c:pt idx="15">
                  <c:v>Region Västerbotten</c:v>
                </c:pt>
                <c:pt idx="16">
                  <c:v>Region Västernorrland</c:v>
                </c:pt>
                <c:pt idx="17">
                  <c:v>Region Västmanland</c:v>
                </c:pt>
                <c:pt idx="18">
                  <c:v>Region Örebro län</c:v>
                </c:pt>
                <c:pt idx="19">
                  <c:v>Region Östergötland</c:v>
                </c:pt>
                <c:pt idx="20">
                  <c:v>Västra Götalandsregionen</c:v>
                </c:pt>
              </c:strCache>
            </c:strRef>
          </c:cat>
          <c:val>
            <c:numRef>
              <c:f>'Diagram 7'!$W$5:$W$25</c:f>
              <c:numCache>
                <c:formatCode>#,##0</c:formatCode>
                <c:ptCount val="21"/>
                <c:pt idx="0">
                  <c:v>1682</c:v>
                </c:pt>
                <c:pt idx="1">
                  <c:v>3160</c:v>
                </c:pt>
                <c:pt idx="2">
                  <c:v>861</c:v>
                </c:pt>
                <c:pt idx="3">
                  <c:v>2403</c:v>
                </c:pt>
                <c:pt idx="4">
                  <c:v>2689</c:v>
                </c:pt>
                <c:pt idx="5">
                  <c:v>1533</c:v>
                </c:pt>
                <c:pt idx="6">
                  <c:v>4122</c:v>
                </c:pt>
                <c:pt idx="7">
                  <c:v>2773</c:v>
                </c:pt>
                <c:pt idx="8">
                  <c:v>2385</c:v>
                </c:pt>
                <c:pt idx="9">
                  <c:v>1500</c:v>
                </c:pt>
                <c:pt idx="10">
                  <c:v>10905</c:v>
                </c:pt>
                <c:pt idx="11">
                  <c:v>12320</c:v>
                </c:pt>
                <c:pt idx="12">
                  <c:v>2636</c:v>
                </c:pt>
                <c:pt idx="13">
                  <c:v>3791</c:v>
                </c:pt>
                <c:pt idx="14">
                  <c:v>2831</c:v>
                </c:pt>
                <c:pt idx="15">
                  <c:v>3640</c:v>
                </c:pt>
                <c:pt idx="16">
                  <c:v>1563</c:v>
                </c:pt>
                <c:pt idx="17">
                  <c:v>4039</c:v>
                </c:pt>
                <c:pt idx="18">
                  <c:v>4022</c:v>
                </c:pt>
                <c:pt idx="19">
                  <c:v>5378</c:v>
                </c:pt>
                <c:pt idx="20">
                  <c:v>17976</c:v>
                </c:pt>
              </c:numCache>
            </c:numRef>
          </c:val>
          <c:extLst>
            <c:ext xmlns:c16="http://schemas.microsoft.com/office/drawing/2014/chart" uri="{C3380CC4-5D6E-409C-BE32-E72D297353CC}">
              <c16:uniqueId val="{00000000-D84E-4E4A-B9AB-E0FACC163206}"/>
            </c:ext>
          </c:extLst>
        </c:ser>
        <c:ser>
          <c:idx val="1"/>
          <c:order val="1"/>
          <c:tx>
            <c:strRef>
              <c:f>'Diagram 7'!$X$4</c:f>
              <c:strCache>
                <c:ptCount val="1"/>
                <c:pt idx="0">
                  <c:v>Mer än 90 dagar</c:v>
                </c:pt>
              </c:strCache>
            </c:strRef>
          </c:tx>
          <c:spPr>
            <a:solidFill>
              <a:srgbClr val="2A3B36"/>
            </a:solidFill>
            <a:ln>
              <a:noFill/>
            </a:ln>
            <a:effectLst/>
          </c:spPr>
          <c:invertIfNegative val="0"/>
          <c:cat>
            <c:strRef>
              <c:f>'Diagram 7'!$V$5:$V$25</c:f>
              <c:strCache>
                <c:ptCount val="21"/>
                <c:pt idx="0">
                  <c:v>Region Blekinge</c:v>
                </c:pt>
                <c:pt idx="1">
                  <c:v>Region Dalarna</c:v>
                </c:pt>
                <c:pt idx="2">
                  <c:v>Region Gotland</c:v>
                </c:pt>
                <c:pt idx="3">
                  <c:v>Region Gävleborg</c:v>
                </c:pt>
                <c:pt idx="4">
                  <c:v>Region Halland</c:v>
                </c:pt>
                <c:pt idx="5">
                  <c:v>Region Jämtland Härjedalen</c:v>
                </c:pt>
                <c:pt idx="6">
                  <c:v>Region Jönköpings län</c:v>
                </c:pt>
                <c:pt idx="7">
                  <c:v>Region Kalmar län</c:v>
                </c:pt>
                <c:pt idx="8">
                  <c:v>Region Kronoberg</c:v>
                </c:pt>
                <c:pt idx="9">
                  <c:v>Region Norrbotten</c:v>
                </c:pt>
                <c:pt idx="10">
                  <c:v>Region Skåne</c:v>
                </c:pt>
                <c:pt idx="11">
                  <c:v>Region Stockholm</c:v>
                </c:pt>
                <c:pt idx="12">
                  <c:v>Region Sörmland</c:v>
                </c:pt>
                <c:pt idx="13">
                  <c:v>Region Uppsala</c:v>
                </c:pt>
                <c:pt idx="14">
                  <c:v>Region Värmland</c:v>
                </c:pt>
                <c:pt idx="15">
                  <c:v>Region Västerbotten</c:v>
                </c:pt>
                <c:pt idx="16">
                  <c:v>Region Västernorrland</c:v>
                </c:pt>
                <c:pt idx="17">
                  <c:v>Region Västmanland</c:v>
                </c:pt>
                <c:pt idx="18">
                  <c:v>Region Örebro län</c:v>
                </c:pt>
                <c:pt idx="19">
                  <c:v>Region Östergötland</c:v>
                </c:pt>
                <c:pt idx="20">
                  <c:v>Västra Götalandsregionen</c:v>
                </c:pt>
              </c:strCache>
            </c:strRef>
          </c:cat>
          <c:val>
            <c:numRef>
              <c:f>'Diagram 7'!$X$5:$X$25</c:f>
              <c:numCache>
                <c:formatCode>#,##0</c:formatCode>
                <c:ptCount val="21"/>
                <c:pt idx="0">
                  <c:v>961</c:v>
                </c:pt>
                <c:pt idx="1">
                  <c:v>4158</c:v>
                </c:pt>
                <c:pt idx="2">
                  <c:v>283</c:v>
                </c:pt>
                <c:pt idx="3">
                  <c:v>1686</c:v>
                </c:pt>
                <c:pt idx="4">
                  <c:v>956</c:v>
                </c:pt>
                <c:pt idx="5">
                  <c:v>3217</c:v>
                </c:pt>
                <c:pt idx="6">
                  <c:v>1294</c:v>
                </c:pt>
                <c:pt idx="7">
                  <c:v>1435</c:v>
                </c:pt>
                <c:pt idx="8">
                  <c:v>581</c:v>
                </c:pt>
                <c:pt idx="9">
                  <c:v>2938</c:v>
                </c:pt>
                <c:pt idx="10">
                  <c:v>14763</c:v>
                </c:pt>
                <c:pt idx="11">
                  <c:v>5736</c:v>
                </c:pt>
                <c:pt idx="12">
                  <c:v>1751</c:v>
                </c:pt>
                <c:pt idx="13">
                  <c:v>3373</c:v>
                </c:pt>
                <c:pt idx="14">
                  <c:v>4315</c:v>
                </c:pt>
                <c:pt idx="15">
                  <c:v>3813</c:v>
                </c:pt>
                <c:pt idx="16">
                  <c:v>1728</c:v>
                </c:pt>
                <c:pt idx="17">
                  <c:v>2108</c:v>
                </c:pt>
                <c:pt idx="18">
                  <c:v>5104</c:v>
                </c:pt>
                <c:pt idx="19">
                  <c:v>5015</c:v>
                </c:pt>
                <c:pt idx="20">
                  <c:v>12937</c:v>
                </c:pt>
              </c:numCache>
            </c:numRef>
          </c:val>
          <c:extLst>
            <c:ext xmlns:c16="http://schemas.microsoft.com/office/drawing/2014/chart" uri="{C3380CC4-5D6E-409C-BE32-E72D297353CC}">
              <c16:uniqueId val="{00000001-D84E-4E4A-B9AB-E0FACC163206}"/>
            </c:ext>
          </c:extLst>
        </c:ser>
        <c:dLbls>
          <c:showLegendKey val="0"/>
          <c:showVal val="0"/>
          <c:showCatName val="0"/>
          <c:showSerName val="0"/>
          <c:showPercent val="0"/>
          <c:showBubbleSize val="0"/>
        </c:dLbls>
        <c:gapWidth val="150"/>
        <c:overlap val="100"/>
        <c:axId val="1006242288"/>
        <c:axId val="1006249832"/>
      </c:barChart>
      <c:catAx>
        <c:axId val="1006242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1006249832"/>
        <c:crosses val="autoZero"/>
        <c:auto val="1"/>
        <c:lblAlgn val="ctr"/>
        <c:lblOffset val="100"/>
        <c:noMultiLvlLbl val="0"/>
      </c:catAx>
      <c:valAx>
        <c:axId val="10062498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1006242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a:latin typeface="Arial" panose="020B0604020202020204" pitchFamily="34" charset="0"/>
          <a:cs typeface="Arial" panose="020B0604020202020204" pitchFamily="34" charset="0"/>
        </a:defRPr>
      </a:pPr>
      <a:endParaRPr lang="sv-SE"/>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800"/>
              <a:t>Andel patienter som väntat mer än 90 dagar på operation/åtgärd per region, </a:t>
            </a:r>
          </a:p>
          <a:p>
            <a:pPr>
              <a:defRPr sz="1800"/>
            </a:pPr>
            <a:r>
              <a:rPr lang="en-US" sz="1800"/>
              <a:t>juli 2022</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barChart>
        <c:barDir val="col"/>
        <c:grouping val="clustered"/>
        <c:varyColors val="0"/>
        <c:ser>
          <c:idx val="0"/>
          <c:order val="0"/>
          <c:tx>
            <c:strRef>
              <c:f>'Diagram 8'!$B$3</c:f>
              <c:strCache>
                <c:ptCount val="1"/>
                <c:pt idx="0">
                  <c:v>Andel över  90 dagar</c:v>
                </c:pt>
              </c:strCache>
            </c:strRef>
          </c:tx>
          <c:spPr>
            <a:solidFill>
              <a:srgbClr val="657B71"/>
            </a:solidFill>
            <a:ln>
              <a:noFill/>
            </a:ln>
            <a:effectLst/>
          </c:spPr>
          <c:invertIfNegative val="0"/>
          <c:dLbls>
            <c:spPr>
              <a:gradFill>
                <a:gsLst>
                  <a:gs pos="100000">
                    <a:srgbClr val="D0D8D4"/>
                  </a:gs>
                  <a:gs pos="83000">
                    <a:srgbClr val="B8C5BF"/>
                  </a:gs>
                  <a:gs pos="74000">
                    <a:srgbClr val="B8C5BF"/>
                  </a:gs>
                  <a:gs pos="0">
                    <a:srgbClr val="F7F9F8"/>
                  </a:gs>
                </a:gsLst>
                <a:lin ang="5400000" scaled="1"/>
              </a:grad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'Diagram 8'!$A$4:$A$24</c:f>
              <c:strCache>
                <c:ptCount val="21"/>
                <c:pt idx="0">
                  <c:v>Region Blekinge</c:v>
                </c:pt>
                <c:pt idx="1">
                  <c:v>Region Dalarna</c:v>
                </c:pt>
                <c:pt idx="2">
                  <c:v>Region Gotland</c:v>
                </c:pt>
                <c:pt idx="3">
                  <c:v>Region Gävleborg</c:v>
                </c:pt>
                <c:pt idx="4">
                  <c:v>Region Halland</c:v>
                </c:pt>
                <c:pt idx="5">
                  <c:v>Region Jämtland Härjedalen</c:v>
                </c:pt>
                <c:pt idx="6">
                  <c:v>Region Jönköpings län</c:v>
                </c:pt>
                <c:pt idx="7">
                  <c:v>Region Kalmar län</c:v>
                </c:pt>
                <c:pt idx="8">
                  <c:v>Region Kronoberg</c:v>
                </c:pt>
                <c:pt idx="9">
                  <c:v>Region Norrbotten</c:v>
                </c:pt>
                <c:pt idx="10">
                  <c:v>Region Skåne</c:v>
                </c:pt>
                <c:pt idx="11">
                  <c:v>Region Stockholm</c:v>
                </c:pt>
                <c:pt idx="12">
                  <c:v>Region Sörmland</c:v>
                </c:pt>
                <c:pt idx="13">
                  <c:v>Region Uppsala</c:v>
                </c:pt>
                <c:pt idx="14">
                  <c:v>Region Värmland</c:v>
                </c:pt>
                <c:pt idx="15">
                  <c:v>Region Västerbotten</c:v>
                </c:pt>
                <c:pt idx="16">
                  <c:v>Region Västernorrland</c:v>
                </c:pt>
                <c:pt idx="17">
                  <c:v>Region Västmanland</c:v>
                </c:pt>
                <c:pt idx="18">
                  <c:v>Region Örebro län</c:v>
                </c:pt>
                <c:pt idx="19">
                  <c:v>Region Östergötland</c:v>
                </c:pt>
                <c:pt idx="20">
                  <c:v>Västra Götalandsregionen</c:v>
                </c:pt>
              </c:strCache>
            </c:strRef>
          </c:cat>
          <c:val>
            <c:numRef>
              <c:f>'Diagram 8'!$B$4:$B$24</c:f>
              <c:numCache>
                <c:formatCode>0%</c:formatCode>
                <c:ptCount val="21"/>
                <c:pt idx="0">
                  <c:v>0.36360196746121831</c:v>
                </c:pt>
                <c:pt idx="1">
                  <c:v>0.56818802951626124</c:v>
                </c:pt>
                <c:pt idx="2">
                  <c:v>0.24737762237762237</c:v>
                </c:pt>
                <c:pt idx="3">
                  <c:v>0.41232575201760824</c:v>
                </c:pt>
                <c:pt idx="4">
                  <c:v>0.26227709190672155</c:v>
                </c:pt>
                <c:pt idx="5">
                  <c:v>0.67726315789473679</c:v>
                </c:pt>
                <c:pt idx="6">
                  <c:v>0.23892171344165436</c:v>
                </c:pt>
                <c:pt idx="7">
                  <c:v>0.34101711026615972</c:v>
                </c:pt>
                <c:pt idx="8">
                  <c:v>0.19588671611598113</c:v>
                </c:pt>
                <c:pt idx="9">
                  <c:v>0.662009914375845</c:v>
                </c:pt>
                <c:pt idx="10">
                  <c:v>0.57515194015895277</c:v>
                </c:pt>
                <c:pt idx="11">
                  <c:v>0.3176783340717767</c:v>
                </c:pt>
                <c:pt idx="12">
                  <c:v>0.39913380442215635</c:v>
                </c:pt>
                <c:pt idx="13">
                  <c:v>0.47082635399218314</c:v>
                </c:pt>
                <c:pt idx="14">
                  <c:v>0.60383431290232292</c:v>
                </c:pt>
                <c:pt idx="15">
                  <c:v>0.51160606467194414</c:v>
                </c:pt>
                <c:pt idx="16">
                  <c:v>0.52506836827711945</c:v>
                </c:pt>
                <c:pt idx="17">
                  <c:v>0.34293151130632826</c:v>
                </c:pt>
                <c:pt idx="18">
                  <c:v>0.55928117466579008</c:v>
                </c:pt>
                <c:pt idx="19">
                  <c:v>0.4825363225247763</c:v>
                </c:pt>
                <c:pt idx="20">
                  <c:v>0.41849707242907513</c:v>
                </c:pt>
              </c:numCache>
            </c:numRef>
          </c:val>
          <c:extLst>
            <c:ext xmlns:c16="http://schemas.microsoft.com/office/drawing/2014/chart" uri="{C3380CC4-5D6E-409C-BE32-E72D297353CC}">
              <c16:uniqueId val="{00000000-E4F4-458A-A829-CD34E0AF78E0}"/>
            </c:ext>
          </c:extLst>
        </c:ser>
        <c:dLbls>
          <c:dLblPos val="ctr"/>
          <c:showLegendKey val="0"/>
          <c:showVal val="1"/>
          <c:showCatName val="0"/>
          <c:showSerName val="0"/>
          <c:showPercent val="0"/>
          <c:showBubbleSize val="0"/>
        </c:dLbls>
        <c:gapWidth val="219"/>
        <c:overlap val="-27"/>
        <c:axId val="652134776"/>
        <c:axId val="652132808"/>
      </c:barChart>
      <c:catAx>
        <c:axId val="652134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652132808"/>
        <c:crosses val="autoZero"/>
        <c:auto val="1"/>
        <c:lblAlgn val="ctr"/>
        <c:lblOffset val="100"/>
        <c:noMultiLvlLbl val="0"/>
      </c:catAx>
      <c:valAx>
        <c:axId val="65213280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652134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800"/>
              <a:t>Medelväntetid på operation/åtgärd, alla regioner - antal dagar</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title>
    <c:autoTitleDeleted val="0"/>
    <c:plotArea>
      <c:layout>
        <c:manualLayout>
          <c:layoutTarget val="inner"/>
          <c:xMode val="edge"/>
          <c:yMode val="edge"/>
          <c:x val="4.5986911920764061E-2"/>
          <c:y val="0.1026101607050285"/>
          <c:w val="0.94028632629799946"/>
          <c:h val="0.69200514083290132"/>
        </c:manualLayout>
      </c:layout>
      <c:lineChart>
        <c:grouping val="standard"/>
        <c:varyColors val="0"/>
        <c:ser>
          <c:idx val="0"/>
          <c:order val="0"/>
          <c:tx>
            <c:strRef>
              <c:f>'Diagram 9'!$C$2</c:f>
              <c:strCache>
                <c:ptCount val="1"/>
                <c:pt idx="0">
                  <c:v>Medelväntetid antal dagar</c:v>
                </c:pt>
              </c:strCache>
            </c:strRef>
          </c:tx>
          <c:spPr>
            <a:ln w="28575" cap="rnd">
              <a:solidFill>
                <a:srgbClr val="657B71"/>
              </a:solidFill>
              <a:round/>
            </a:ln>
            <a:effectLst/>
          </c:spPr>
          <c:marker>
            <c:symbol val="none"/>
          </c:marker>
          <c:dLbls>
            <c:dLbl>
              <c:idx val="0"/>
              <c:tx>
                <c:rich>
                  <a:bodyPr/>
                  <a:lstStyle/>
                  <a:p>
                    <a:fld id="{129D7ABF-09FF-4BBB-A39B-E8C54557C1AA}"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F6E-4857-A6EB-616968F193BB}"/>
                </c:ext>
              </c:extLst>
            </c:dLbl>
            <c:dLbl>
              <c:idx val="1"/>
              <c:tx>
                <c:rich>
                  <a:bodyPr/>
                  <a:lstStyle/>
                  <a:p>
                    <a:r>
                      <a:rPr lang="en-US" baseline="0"/>
                      <a:t> </a:t>
                    </a:r>
                    <a:fld id="{A36F3AE7-F3DC-4820-9745-2129932A965F}" type="VALUE">
                      <a:rPr lang="en-US" baseline="0"/>
                      <a:pPr/>
                      <a:t>[VÄRDE]</a:t>
                    </a:fld>
                    <a:endParaRPr lang="en-US" baseline="0"/>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F6E-4857-A6EB-616968F193BB}"/>
                </c:ext>
              </c:extLst>
            </c:dLbl>
            <c:dLbl>
              <c:idx val="2"/>
              <c:tx>
                <c:rich>
                  <a:bodyPr/>
                  <a:lstStyle/>
                  <a:p>
                    <a:fld id="{61191A08-21DD-4C90-BEBB-26CEA11DF808}"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2F6E-4857-A6EB-616968F193BB}"/>
                </c:ext>
              </c:extLst>
            </c:dLbl>
            <c:dLbl>
              <c:idx val="3"/>
              <c:tx>
                <c:rich>
                  <a:bodyPr/>
                  <a:lstStyle/>
                  <a:p>
                    <a:fld id="{923EC6E4-1FF1-48BE-82D2-78FC8BD92A24}"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F6E-4857-A6EB-616968F193BB}"/>
                </c:ext>
              </c:extLst>
            </c:dLbl>
            <c:dLbl>
              <c:idx val="4"/>
              <c:tx>
                <c:rich>
                  <a:bodyPr/>
                  <a:lstStyle/>
                  <a:p>
                    <a:fld id="{8C314B67-DF1D-4C8A-8DBD-4A1EC38E7CDD}"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2F6E-4857-A6EB-616968F193BB}"/>
                </c:ext>
              </c:extLst>
            </c:dLbl>
            <c:dLbl>
              <c:idx val="5"/>
              <c:tx>
                <c:rich>
                  <a:bodyPr/>
                  <a:lstStyle/>
                  <a:p>
                    <a:fld id="{59E0151C-A104-41CD-A266-7DC09EB9A364}"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F6E-4857-A6EB-616968F193BB}"/>
                </c:ext>
              </c:extLst>
            </c:dLbl>
            <c:dLbl>
              <c:idx val="6"/>
              <c:tx>
                <c:rich>
                  <a:bodyPr/>
                  <a:lstStyle/>
                  <a:p>
                    <a:fld id="{B8F2803A-D64D-421B-8F78-7863D73D8794}"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2F6E-4857-A6EB-616968F193BB}"/>
                </c:ext>
              </c:extLst>
            </c:dLbl>
            <c:dLbl>
              <c:idx val="7"/>
              <c:tx>
                <c:rich>
                  <a:bodyPr/>
                  <a:lstStyle/>
                  <a:p>
                    <a:fld id="{9537EADB-B7BC-4DD3-A883-68F6847F3EDD}"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F6E-4857-A6EB-616968F193BB}"/>
                </c:ext>
              </c:extLst>
            </c:dLbl>
            <c:dLbl>
              <c:idx val="8"/>
              <c:tx>
                <c:rich>
                  <a:bodyPr/>
                  <a:lstStyle/>
                  <a:p>
                    <a:fld id="{423B35AD-A99E-4B2D-A3FF-C2A950D942AA}"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2F6E-4857-A6EB-616968F193BB}"/>
                </c:ext>
              </c:extLst>
            </c:dLbl>
            <c:dLbl>
              <c:idx val="9"/>
              <c:tx>
                <c:rich>
                  <a:bodyPr/>
                  <a:lstStyle/>
                  <a:p>
                    <a:fld id="{360170DF-E494-48B4-AFC8-568EC4DAE717}"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F6E-4857-A6EB-616968F193BB}"/>
                </c:ext>
              </c:extLst>
            </c:dLbl>
            <c:dLbl>
              <c:idx val="10"/>
              <c:tx>
                <c:rich>
                  <a:bodyPr/>
                  <a:lstStyle/>
                  <a:p>
                    <a:fld id="{DEA92B63-0E00-4BA5-A722-F0B41D74AEAC}"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2F6E-4857-A6EB-616968F193BB}"/>
                </c:ext>
              </c:extLst>
            </c:dLbl>
            <c:dLbl>
              <c:idx val="11"/>
              <c:tx>
                <c:rich>
                  <a:bodyPr/>
                  <a:lstStyle/>
                  <a:p>
                    <a:fld id="{3C24FB6C-5615-4389-BB23-9FFFE47BB7DC}"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2F6E-4857-A6EB-616968F193BB}"/>
                </c:ext>
              </c:extLst>
            </c:dLbl>
            <c:dLbl>
              <c:idx val="12"/>
              <c:tx>
                <c:rich>
                  <a:bodyPr/>
                  <a:lstStyle/>
                  <a:p>
                    <a:fld id="{62F82F28-5F18-451D-A2E2-67B097E9A16B}"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2F6E-4857-A6EB-616968F193BB}"/>
                </c:ext>
              </c:extLst>
            </c:dLbl>
            <c:dLbl>
              <c:idx val="13"/>
              <c:tx>
                <c:rich>
                  <a:bodyPr/>
                  <a:lstStyle/>
                  <a:p>
                    <a:fld id="{EE7AC503-DA1B-4FBB-AA23-1FA5631D5038}"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2F6E-4857-A6EB-616968F193BB}"/>
                </c:ext>
              </c:extLst>
            </c:dLbl>
            <c:dLbl>
              <c:idx val="14"/>
              <c:tx>
                <c:rich>
                  <a:bodyPr/>
                  <a:lstStyle/>
                  <a:p>
                    <a:fld id="{E6DF904A-7935-470D-AB66-7133681A0BE4}"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2F6E-4857-A6EB-616968F193BB}"/>
                </c:ext>
              </c:extLst>
            </c:dLbl>
            <c:dLbl>
              <c:idx val="15"/>
              <c:tx>
                <c:rich>
                  <a:bodyPr/>
                  <a:lstStyle/>
                  <a:p>
                    <a:fld id="{F8002738-439E-4F3B-BF10-31B6D3BC4F8B}"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2F6E-4857-A6EB-616968F193BB}"/>
                </c:ext>
              </c:extLst>
            </c:dLbl>
            <c:dLbl>
              <c:idx val="16"/>
              <c:tx>
                <c:rich>
                  <a:bodyPr/>
                  <a:lstStyle/>
                  <a:p>
                    <a:fld id="{65EE0AF8-B612-4A44-9F9A-603C4A362AC7}"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2F6E-4857-A6EB-616968F193BB}"/>
                </c:ext>
              </c:extLst>
            </c:dLbl>
            <c:dLbl>
              <c:idx val="17"/>
              <c:tx>
                <c:rich>
                  <a:bodyPr/>
                  <a:lstStyle/>
                  <a:p>
                    <a:fld id="{D16855F9-3797-4143-A3EA-86129761C215}"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2F6E-4857-A6EB-616968F193BB}"/>
                </c:ext>
              </c:extLst>
            </c:dLbl>
            <c:dLbl>
              <c:idx val="18"/>
              <c:tx>
                <c:rich>
                  <a:bodyPr/>
                  <a:lstStyle/>
                  <a:p>
                    <a:fld id="{3C273820-B8D5-421B-BFD6-9D9E44DF528C}" type="VALUE">
                      <a:rPr lang="en-US" baseline="0"/>
                      <a:pPr/>
                      <a:t>[VÄRDE]</a:t>
                    </a:fld>
                    <a:endParaRPr lang="sv-SE"/>
                  </a:p>
                </c:rich>
              </c:tx>
              <c:dLblPos val="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2F6E-4857-A6EB-616968F193BB}"/>
                </c:ext>
              </c:extLst>
            </c:dLbl>
            <c:spPr>
              <a:solidFill>
                <a:sysClr val="window" lastClr="FFFFFF"/>
              </a:solidFill>
              <a:ln w="19050">
                <a:solidFill>
                  <a:srgbClr val="E7E6E6">
                    <a:lumMod val="75000"/>
                  </a:srgbClr>
                </a:solid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dk1">
                        <a:lumMod val="65000"/>
                        <a:lumOff val="35000"/>
                      </a:schemeClr>
                    </a:solidFill>
                    <a:latin typeface="Arial" panose="020B0604020202020204" pitchFamily="34" charset="0"/>
                    <a:ea typeface="+mn-ea"/>
                    <a:cs typeface="Arial" panose="020B0604020202020204" pitchFamily="34" charset="0"/>
                  </a:defRPr>
                </a:pPr>
                <a:endParaRPr lang="sv-SE"/>
              </a:p>
            </c:txPr>
            <c:dLblPos val="t"/>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multiLvlStrRef>
              <c:f>'Diagram 9'!$A$3:$B$21</c:f>
              <c:multiLvlStrCache>
                <c:ptCount val="19"/>
                <c:lvl>
                  <c:pt idx="0">
                    <c:v>jan</c:v>
                  </c:pt>
                  <c:pt idx="1">
                    <c:v>feb</c:v>
                  </c:pt>
                  <c:pt idx="2">
                    <c:v>mar</c:v>
                  </c:pt>
                  <c:pt idx="3">
                    <c:v>apr</c:v>
                  </c:pt>
                  <c:pt idx="4">
                    <c:v>maj</c:v>
                  </c:pt>
                  <c:pt idx="5">
                    <c:v>jun</c:v>
                  </c:pt>
                  <c:pt idx="6">
                    <c:v>jul</c:v>
                  </c:pt>
                  <c:pt idx="7">
                    <c:v>aug</c:v>
                  </c:pt>
                  <c:pt idx="8">
                    <c:v>sep</c:v>
                  </c:pt>
                  <c:pt idx="9">
                    <c:v>okt</c:v>
                  </c:pt>
                  <c:pt idx="10">
                    <c:v>nov</c:v>
                  </c:pt>
                  <c:pt idx="11">
                    <c:v>dec</c:v>
                  </c:pt>
                  <c:pt idx="12">
                    <c:v>jan</c:v>
                  </c:pt>
                  <c:pt idx="13">
                    <c:v>feb</c:v>
                  </c:pt>
                  <c:pt idx="14">
                    <c:v>mar</c:v>
                  </c:pt>
                  <c:pt idx="15">
                    <c:v>apr</c:v>
                  </c:pt>
                  <c:pt idx="16">
                    <c:v>maj</c:v>
                  </c:pt>
                  <c:pt idx="17">
                    <c:v>jun</c:v>
                  </c:pt>
                  <c:pt idx="18">
                    <c:v>jul</c:v>
                  </c:pt>
                </c:lvl>
                <c:lvl>
                  <c:pt idx="0">
                    <c:v>2021</c:v>
                  </c:pt>
                  <c:pt idx="12">
                    <c:v>2022</c:v>
                  </c:pt>
                </c:lvl>
              </c:multiLvlStrCache>
            </c:multiLvlStrRef>
          </c:cat>
          <c:val>
            <c:numRef>
              <c:f>'Diagram 9'!$C$3:$C$21</c:f>
              <c:numCache>
                <c:formatCode>General</c:formatCode>
                <c:ptCount val="19"/>
                <c:pt idx="0">
                  <c:v>149</c:v>
                </c:pt>
                <c:pt idx="1">
                  <c:v>150</c:v>
                </c:pt>
                <c:pt idx="2">
                  <c:v>149</c:v>
                </c:pt>
                <c:pt idx="3">
                  <c:v>151</c:v>
                </c:pt>
                <c:pt idx="4">
                  <c:v>156</c:v>
                </c:pt>
                <c:pt idx="5">
                  <c:v>158</c:v>
                </c:pt>
                <c:pt idx="6">
                  <c:v>174</c:v>
                </c:pt>
                <c:pt idx="7">
                  <c:v>178</c:v>
                </c:pt>
                <c:pt idx="8">
                  <c:v>168</c:v>
                </c:pt>
                <c:pt idx="9">
                  <c:v>158</c:v>
                </c:pt>
                <c:pt idx="10">
                  <c:v>150</c:v>
                </c:pt>
                <c:pt idx="11">
                  <c:v>151</c:v>
                </c:pt>
                <c:pt idx="12">
                  <c:v>153</c:v>
                </c:pt>
                <c:pt idx="13">
                  <c:v>152</c:v>
                </c:pt>
                <c:pt idx="14">
                  <c:v>145</c:v>
                </c:pt>
                <c:pt idx="15">
                  <c:v>145</c:v>
                </c:pt>
                <c:pt idx="16">
                  <c:v>144</c:v>
                </c:pt>
                <c:pt idx="17">
                  <c:v>147</c:v>
                </c:pt>
                <c:pt idx="18">
                  <c:v>160</c:v>
                </c:pt>
              </c:numCache>
            </c:numRef>
          </c:val>
          <c:smooth val="0"/>
          <c:extLst>
            <c:ext xmlns:c16="http://schemas.microsoft.com/office/drawing/2014/chart" uri="{C3380CC4-5D6E-409C-BE32-E72D297353CC}">
              <c16:uniqueId val="{00000013-2F6E-4857-A6EB-616968F193BB}"/>
            </c:ext>
          </c:extLst>
        </c:ser>
        <c:dLbls>
          <c:showLegendKey val="0"/>
          <c:showVal val="0"/>
          <c:showCatName val="0"/>
          <c:showSerName val="0"/>
          <c:showPercent val="0"/>
          <c:showBubbleSize val="0"/>
        </c:dLbls>
        <c:smooth val="0"/>
        <c:axId val="900963208"/>
        <c:axId val="900963536"/>
      </c:lineChart>
      <c:catAx>
        <c:axId val="900963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00963536"/>
        <c:crosses val="autoZero"/>
        <c:auto val="1"/>
        <c:lblAlgn val="ctr"/>
        <c:lblOffset val="100"/>
        <c:noMultiLvlLbl val="0"/>
      </c:catAx>
      <c:valAx>
        <c:axId val="900963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9009632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rgbClr val="657B71"/>
      </a:solidFill>
      <a:round/>
    </a:ln>
    <a:effectLst/>
  </c:spPr>
  <c:txPr>
    <a:bodyPr/>
    <a:lstStyle/>
    <a:p>
      <a:pPr>
        <a:defRPr sz="1200">
          <a:latin typeface="Arial" panose="020B0604020202020204" pitchFamily="34" charset="0"/>
          <a:cs typeface="Arial" panose="020B0604020202020204" pitchFamily="34" charset="0"/>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0.36809</cdr:x>
      <cdr:y>0.53288</cdr:y>
    </cdr:from>
    <cdr:to>
      <cdr:x>0.49885</cdr:x>
      <cdr:y>0.5889</cdr:y>
    </cdr:to>
    <cdr:sp macro="" textlink="">
      <cdr:nvSpPr>
        <cdr:cNvPr id="2" name="Pratbubbla: rektangel med rundade hörn 1">
          <a:extLst xmlns:a="http://schemas.openxmlformats.org/drawingml/2006/main">
            <a:ext uri="{FF2B5EF4-FFF2-40B4-BE49-F238E27FC236}">
              <a16:creationId xmlns:a16="http://schemas.microsoft.com/office/drawing/2014/main" id="{3683EBC8-1DED-B6CF-AEF1-E7C3436A72A0}"/>
            </a:ext>
          </a:extLst>
        </cdr:cNvPr>
        <cdr:cNvSpPr/>
      </cdr:nvSpPr>
      <cdr:spPr>
        <a:xfrm xmlns:a="http://schemas.openxmlformats.org/drawingml/2006/main">
          <a:off x="1908175" y="2098675"/>
          <a:ext cx="677863" cy="220663"/>
        </a:xfrm>
        <a:prstGeom xmlns:a="http://schemas.openxmlformats.org/drawingml/2006/main" prst="wedgeRoundRectCallout">
          <a:avLst>
            <a:gd name="adj1" fmla="val -68768"/>
            <a:gd name="adj2" fmla="val 43182"/>
            <a:gd name="adj3" fmla="val 16667"/>
          </a:avLst>
        </a:prstGeom>
        <a:solidFill xmlns:a="http://schemas.openxmlformats.org/drawingml/2006/main">
          <a:schemeClr val="bg1"/>
        </a:solidFill>
        <a:ln xmlns:a="http://schemas.openxmlformats.org/drawingml/2006/main" w="19050">
          <a:solidFill>
            <a:schemeClr val="bg2">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sv-SE" sz="1000">
              <a:solidFill>
                <a:schemeClr val="accent3">
                  <a:lumMod val="50000"/>
                </a:schemeClr>
              </a:solidFill>
              <a:latin typeface="Arial" panose="020B0604020202020204" pitchFamily="34" charset="0"/>
              <a:cs typeface="Arial" panose="020B0604020202020204" pitchFamily="34" charset="0"/>
            </a:rPr>
            <a:t>331 240</a:t>
          </a:r>
        </a:p>
      </cdr:txBody>
    </cdr:sp>
  </cdr:relSizeAnchor>
  <cdr:relSizeAnchor xmlns:cdr="http://schemas.openxmlformats.org/drawingml/2006/chartDrawing">
    <cdr:from>
      <cdr:x>0.36656</cdr:x>
      <cdr:y>0.6925</cdr:y>
    </cdr:from>
    <cdr:to>
      <cdr:x>0.48752</cdr:x>
      <cdr:y>0.74369</cdr:y>
    </cdr:to>
    <cdr:sp macro="" textlink="">
      <cdr:nvSpPr>
        <cdr:cNvPr id="3" name="Pratbubbla: rektangel med rundade hörn 2">
          <a:extLst xmlns:a="http://schemas.openxmlformats.org/drawingml/2006/main">
            <a:ext uri="{FF2B5EF4-FFF2-40B4-BE49-F238E27FC236}">
              <a16:creationId xmlns:a16="http://schemas.microsoft.com/office/drawing/2014/main" id="{3683EBC8-1DED-B6CF-AEF1-E7C3436A72A0}"/>
            </a:ext>
          </a:extLst>
        </cdr:cNvPr>
        <cdr:cNvSpPr/>
      </cdr:nvSpPr>
      <cdr:spPr>
        <a:xfrm xmlns:a="http://schemas.openxmlformats.org/drawingml/2006/main">
          <a:off x="1900238" y="2727325"/>
          <a:ext cx="627061" cy="201613"/>
        </a:xfrm>
        <a:prstGeom xmlns:a="http://schemas.openxmlformats.org/drawingml/2006/main" prst="wedgeRoundRectCallout">
          <a:avLst>
            <a:gd name="adj1" fmla="val 64565"/>
            <a:gd name="adj2" fmla="val 124999"/>
            <a:gd name="adj3" fmla="val 16667"/>
          </a:avLst>
        </a:prstGeom>
        <a:solidFill xmlns:a="http://schemas.openxmlformats.org/drawingml/2006/main">
          <a:schemeClr val="bg1"/>
        </a:solidFill>
        <a:ln xmlns:a="http://schemas.openxmlformats.org/drawingml/2006/main" w="19050">
          <a:solidFill>
            <a:schemeClr val="bg2">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sv-SE" sz="1000">
              <a:solidFill>
                <a:schemeClr val="accent3">
                  <a:lumMod val="50000"/>
                </a:schemeClr>
              </a:solidFill>
              <a:latin typeface="Arial" panose="020B0604020202020204" pitchFamily="34" charset="0"/>
              <a:cs typeface="Arial" panose="020B0604020202020204" pitchFamily="34" charset="0"/>
            </a:rPr>
            <a:t>13 499</a:t>
          </a:r>
        </a:p>
      </cdr:txBody>
    </cdr:sp>
  </cdr:relSizeAnchor>
  <cdr:relSizeAnchor xmlns:cdr="http://schemas.openxmlformats.org/drawingml/2006/chartDrawing">
    <cdr:from>
      <cdr:x>0.55948</cdr:x>
      <cdr:y>0.61793</cdr:y>
    </cdr:from>
    <cdr:to>
      <cdr:x>0.67708</cdr:x>
      <cdr:y>0.68081</cdr:y>
    </cdr:to>
    <cdr:sp macro="" textlink="">
      <cdr:nvSpPr>
        <cdr:cNvPr id="4" name="Pratbubbla: rektangel med rundade hörn 3">
          <a:extLst xmlns:a="http://schemas.openxmlformats.org/drawingml/2006/main">
            <a:ext uri="{FF2B5EF4-FFF2-40B4-BE49-F238E27FC236}">
              <a16:creationId xmlns:a16="http://schemas.microsoft.com/office/drawing/2014/main" id="{3683EBC8-1DED-B6CF-AEF1-E7C3436A72A0}"/>
            </a:ext>
          </a:extLst>
        </cdr:cNvPr>
        <cdr:cNvSpPr/>
      </cdr:nvSpPr>
      <cdr:spPr>
        <a:xfrm xmlns:a="http://schemas.openxmlformats.org/drawingml/2006/main">
          <a:off x="2900364" y="2433638"/>
          <a:ext cx="609599" cy="247651"/>
        </a:xfrm>
        <a:prstGeom xmlns:a="http://schemas.openxmlformats.org/drawingml/2006/main" prst="wedgeRoundRectCallout">
          <a:avLst>
            <a:gd name="adj1" fmla="val -49071"/>
            <a:gd name="adj2" fmla="val 179545"/>
            <a:gd name="adj3" fmla="val 16667"/>
          </a:avLst>
        </a:prstGeom>
        <a:solidFill xmlns:a="http://schemas.openxmlformats.org/drawingml/2006/main">
          <a:schemeClr val="bg1"/>
        </a:solidFill>
        <a:ln xmlns:a="http://schemas.openxmlformats.org/drawingml/2006/main" w="19050">
          <a:solidFill>
            <a:schemeClr val="bg2">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sv-SE" sz="1000">
              <a:solidFill>
                <a:schemeClr val="accent3">
                  <a:lumMod val="50000"/>
                </a:schemeClr>
              </a:solidFill>
              <a:latin typeface="Arial" panose="020B0604020202020204" pitchFamily="34" charset="0"/>
              <a:cs typeface="Arial" panose="020B0604020202020204" pitchFamily="34" charset="0"/>
            </a:rPr>
            <a:t>11 087</a:t>
          </a:r>
        </a:p>
      </cdr:txBody>
    </cdr:sp>
  </cdr:relSizeAnchor>
  <cdr:relSizeAnchor xmlns:cdr="http://schemas.openxmlformats.org/drawingml/2006/chartDrawing">
    <cdr:from>
      <cdr:x>0.85683</cdr:x>
      <cdr:y>0.50385</cdr:y>
    </cdr:from>
    <cdr:to>
      <cdr:x>0.97473</cdr:x>
      <cdr:y>0.55021</cdr:y>
    </cdr:to>
    <cdr:sp macro="" textlink="">
      <cdr:nvSpPr>
        <cdr:cNvPr id="5" name="Pratbubbla: rektangel med rundade hörn 4">
          <a:extLst xmlns:a="http://schemas.openxmlformats.org/drawingml/2006/main">
            <a:ext uri="{FF2B5EF4-FFF2-40B4-BE49-F238E27FC236}">
              <a16:creationId xmlns:a16="http://schemas.microsoft.com/office/drawing/2014/main" id="{3683EBC8-1DED-B6CF-AEF1-E7C3436A72A0}"/>
            </a:ext>
          </a:extLst>
        </cdr:cNvPr>
        <cdr:cNvSpPr/>
      </cdr:nvSpPr>
      <cdr:spPr>
        <a:xfrm xmlns:a="http://schemas.openxmlformats.org/drawingml/2006/main">
          <a:off x="4441823" y="1984365"/>
          <a:ext cx="611193" cy="182584"/>
        </a:xfrm>
        <a:prstGeom xmlns:a="http://schemas.openxmlformats.org/drawingml/2006/main" prst="wedgeRoundRectCallout">
          <a:avLst>
            <a:gd name="adj1" fmla="val -64601"/>
            <a:gd name="adj2" fmla="val 120454"/>
            <a:gd name="adj3" fmla="val 16667"/>
          </a:avLst>
        </a:prstGeom>
        <a:solidFill xmlns:a="http://schemas.openxmlformats.org/drawingml/2006/main">
          <a:schemeClr val="bg1"/>
        </a:solidFill>
        <a:ln xmlns:a="http://schemas.openxmlformats.org/drawingml/2006/main" w="19050">
          <a:solidFill>
            <a:schemeClr val="bg2">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sv-SE" sz="1000">
              <a:solidFill>
                <a:schemeClr val="accent3">
                  <a:lumMod val="50000"/>
                </a:schemeClr>
              </a:solidFill>
              <a:latin typeface="Arial" panose="020B0604020202020204" pitchFamily="34" charset="0"/>
              <a:cs typeface="Arial" panose="020B0604020202020204" pitchFamily="34" charset="0"/>
            </a:rPr>
            <a:t>78 152</a:t>
          </a:r>
        </a:p>
      </cdr:txBody>
    </cdr:sp>
  </cdr:relSizeAnchor>
  <cdr:relSizeAnchor xmlns:cdr="http://schemas.openxmlformats.org/drawingml/2006/chartDrawing">
    <cdr:from>
      <cdr:x>0.65135</cdr:x>
      <cdr:y>0.72635</cdr:y>
    </cdr:from>
    <cdr:to>
      <cdr:x>0.76864</cdr:x>
      <cdr:y>0.78722</cdr:y>
    </cdr:to>
    <cdr:sp macro="" textlink="">
      <cdr:nvSpPr>
        <cdr:cNvPr id="6" name="Pratbubbla: rektangel med rundade hörn 5">
          <a:extLst xmlns:a="http://schemas.openxmlformats.org/drawingml/2006/main">
            <a:ext uri="{FF2B5EF4-FFF2-40B4-BE49-F238E27FC236}">
              <a16:creationId xmlns:a16="http://schemas.microsoft.com/office/drawing/2014/main" id="{3683EBC8-1DED-B6CF-AEF1-E7C3436A72A0}"/>
            </a:ext>
          </a:extLst>
        </cdr:cNvPr>
        <cdr:cNvSpPr/>
      </cdr:nvSpPr>
      <cdr:spPr>
        <a:xfrm xmlns:a="http://schemas.openxmlformats.org/drawingml/2006/main">
          <a:off x="3376613" y="2860675"/>
          <a:ext cx="608011" cy="239713"/>
        </a:xfrm>
        <a:prstGeom xmlns:a="http://schemas.openxmlformats.org/drawingml/2006/main" prst="wedgeRoundRectCallout">
          <a:avLst>
            <a:gd name="adj1" fmla="val 53276"/>
            <a:gd name="adj2" fmla="val -86950"/>
            <a:gd name="adj3" fmla="val 16667"/>
          </a:avLst>
        </a:prstGeom>
        <a:solidFill xmlns:a="http://schemas.openxmlformats.org/drawingml/2006/main">
          <a:schemeClr val="bg1"/>
        </a:solidFill>
        <a:ln xmlns:a="http://schemas.openxmlformats.org/drawingml/2006/main" w="19050">
          <a:solidFill>
            <a:schemeClr val="bg2">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sv-SE" sz="1000">
              <a:solidFill>
                <a:schemeClr val="accent3">
                  <a:lumMod val="50000"/>
                </a:schemeClr>
              </a:solidFill>
              <a:latin typeface="Arial" panose="020B0604020202020204" pitchFamily="34" charset="0"/>
              <a:cs typeface="Arial" panose="020B0604020202020204" pitchFamily="34" charset="0"/>
            </a:rPr>
            <a:t>92 209</a:t>
          </a:r>
        </a:p>
      </cdr:txBody>
    </cdr:sp>
  </cdr:relSizeAnchor>
  <cdr:relSizeAnchor xmlns:cdr="http://schemas.openxmlformats.org/drawingml/2006/chartDrawing">
    <cdr:from>
      <cdr:x>0.37544</cdr:x>
      <cdr:y>0.26684</cdr:y>
    </cdr:from>
    <cdr:to>
      <cdr:x>0.5062</cdr:x>
      <cdr:y>0.32286</cdr:y>
    </cdr:to>
    <cdr:sp macro="" textlink="">
      <cdr:nvSpPr>
        <cdr:cNvPr id="7" name="Pratbubbla: rektangel med rundade hörn 6">
          <a:extLst xmlns:a="http://schemas.openxmlformats.org/drawingml/2006/main">
            <a:ext uri="{FF2B5EF4-FFF2-40B4-BE49-F238E27FC236}">
              <a16:creationId xmlns:a16="http://schemas.microsoft.com/office/drawing/2014/main" id="{09C64E86-68BA-C84D-1BE6-770BF0BAFF5B}"/>
            </a:ext>
          </a:extLst>
        </cdr:cNvPr>
        <cdr:cNvSpPr/>
      </cdr:nvSpPr>
      <cdr:spPr>
        <a:xfrm xmlns:a="http://schemas.openxmlformats.org/drawingml/2006/main">
          <a:off x="1946275" y="1050925"/>
          <a:ext cx="677859" cy="220629"/>
        </a:xfrm>
        <a:prstGeom xmlns:a="http://schemas.openxmlformats.org/drawingml/2006/main" prst="wedgeRoundRectCallout">
          <a:avLst>
            <a:gd name="adj1" fmla="val -68768"/>
            <a:gd name="adj2" fmla="val 43182"/>
            <a:gd name="adj3" fmla="val 16667"/>
          </a:avLst>
        </a:prstGeom>
        <a:solidFill xmlns:a="http://schemas.openxmlformats.org/drawingml/2006/main">
          <a:schemeClr val="bg1"/>
        </a:solidFill>
        <a:ln xmlns:a="http://schemas.openxmlformats.org/drawingml/2006/main" w="19050">
          <a:solidFill>
            <a:schemeClr val="bg2">
              <a:lumMod val="75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sv-SE" sz="1000">
              <a:solidFill>
                <a:schemeClr val="accent3">
                  <a:lumMod val="50000"/>
                </a:schemeClr>
              </a:solidFill>
              <a:latin typeface="Arial" panose="020B0604020202020204" pitchFamily="34" charset="0"/>
              <a:cs typeface="Arial" panose="020B0604020202020204" pitchFamily="34" charset="0"/>
            </a:rPr>
            <a:t>180 808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005158-249F-4E2F-82A1-698BE3775685}"/>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9E426BD-E849-4350-BE0E-788477359AE6}"/>
              </a:ext>
            </a:extLst>
          </p:cNvPr>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7DD306B5-E3DA-44B9-8049-B6E9A83C83E2}" type="datetimeFigureOut">
              <a:rPr lang="en-GB" smtClean="0"/>
              <a:t>02/09/2022</a:t>
            </a:fld>
            <a:endParaRPr lang="en-GB"/>
          </a:p>
        </p:txBody>
      </p:sp>
      <p:sp>
        <p:nvSpPr>
          <p:cNvPr id="4" name="Footer Placeholder 3">
            <a:extLst>
              <a:ext uri="{FF2B5EF4-FFF2-40B4-BE49-F238E27FC236}">
                <a16:creationId xmlns:a16="http://schemas.microsoft.com/office/drawing/2014/main" id="{D9C58883-C1CF-45F4-AEDA-D677FC8266FD}"/>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A7EB08B-E846-42F6-8B54-A9AE10E9C2CA}"/>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F1D0CED3-977C-4EBA-BAA6-B2C1241BA28C}" type="slidenum">
              <a:rPr lang="en-GB" smtClean="0"/>
              <a:t>‹#›</a:t>
            </a:fld>
            <a:endParaRPr lang="en-GB"/>
          </a:p>
        </p:txBody>
      </p:sp>
    </p:spTree>
    <p:extLst>
      <p:ext uri="{BB962C8B-B14F-4D97-AF65-F5344CB8AC3E}">
        <p14:creationId xmlns:p14="http://schemas.microsoft.com/office/powerpoint/2010/main" val="1983237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6351FC60-CE85-431B-9EF3-A8AAB2CA2D23}" type="datetimeFigureOut">
              <a:rPr lang="en-GB" smtClean="0"/>
              <a:t>02/09/2022</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49B85065-868C-4A43-9EDC-ADC733B0FD94}" type="slidenum">
              <a:rPr lang="en-GB" smtClean="0"/>
              <a:t>‹#›</a:t>
            </a:fld>
            <a:endParaRPr lang="en-GB"/>
          </a:p>
        </p:txBody>
      </p:sp>
    </p:spTree>
    <p:extLst>
      <p:ext uri="{BB962C8B-B14F-4D97-AF65-F5344CB8AC3E}">
        <p14:creationId xmlns:p14="http://schemas.microsoft.com/office/powerpoint/2010/main" val="1487054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9B85065-868C-4A43-9EDC-ADC733B0FD94}" type="slidenum">
              <a:rPr lang="en-GB" smtClean="0"/>
              <a:t>2</a:t>
            </a:fld>
            <a:endParaRPr lang="en-GB"/>
          </a:p>
        </p:txBody>
      </p:sp>
    </p:spTree>
    <p:extLst>
      <p:ext uri="{BB962C8B-B14F-4D97-AF65-F5344CB8AC3E}">
        <p14:creationId xmlns:p14="http://schemas.microsoft.com/office/powerpoint/2010/main" val="191864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9B85065-868C-4A43-9EDC-ADC733B0FD94}" type="slidenum">
              <a:rPr lang="en-GB" smtClean="0"/>
              <a:t>4</a:t>
            </a:fld>
            <a:endParaRPr lang="en-GB"/>
          </a:p>
        </p:txBody>
      </p:sp>
    </p:spTree>
    <p:extLst>
      <p:ext uri="{BB962C8B-B14F-4D97-AF65-F5344CB8AC3E}">
        <p14:creationId xmlns:p14="http://schemas.microsoft.com/office/powerpoint/2010/main" val="1992744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9B85065-868C-4A43-9EDC-ADC733B0FD94}" type="slidenum">
              <a:rPr lang="en-GB" smtClean="0"/>
              <a:t>10</a:t>
            </a:fld>
            <a:endParaRPr lang="en-GB"/>
          </a:p>
        </p:txBody>
      </p:sp>
    </p:spTree>
    <p:extLst>
      <p:ext uri="{BB962C8B-B14F-4D97-AF65-F5344CB8AC3E}">
        <p14:creationId xmlns:p14="http://schemas.microsoft.com/office/powerpoint/2010/main" val="274051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sida förbundsgrön">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300038" y="548621"/>
            <a:ext cx="8764449" cy="2387600"/>
          </a:xfrm>
        </p:spPr>
        <p:txBody>
          <a:bodyPr anchor="ctr"/>
          <a:lstStyle>
            <a:lvl1pPr algn="l">
              <a:defRPr sz="6000"/>
            </a:lvl1pPr>
          </a:lstStyle>
          <a:p>
            <a:r>
              <a:rPr lang="sv-SE"/>
              <a:t>Presentationens namn här i max tre rader</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300038" y="3164699"/>
            <a:ext cx="8764449" cy="972067"/>
          </a:xfrm>
        </p:spPr>
        <p:txBody>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9964F6B1-10EC-43D7-8A6F-B43A304B5901}"/>
              </a:ext>
            </a:extLst>
          </p:cNvPr>
          <p:cNvSpPr>
            <a:spLocks noGrp="1"/>
          </p:cNvSpPr>
          <p:nvPr>
            <p:ph type="dt" sz="half" idx="10"/>
          </p:nvPr>
        </p:nvSpPr>
        <p:spPr>
          <a:xfrm>
            <a:off x="868017" y="7079769"/>
            <a:ext cx="2743200" cy="165400"/>
          </a:xfrm>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637ACD31-1B3B-4C51-AAAF-B74C576BADD5}"/>
              </a:ext>
            </a:extLst>
          </p:cNvPr>
          <p:cNvSpPr>
            <a:spLocks noGrp="1"/>
          </p:cNvSpPr>
          <p:nvPr>
            <p:ph type="ftr" sz="quarter" idx="11"/>
          </p:nvPr>
        </p:nvSpPr>
        <p:spPr>
          <a:xfrm>
            <a:off x="868017" y="7277938"/>
            <a:ext cx="4114800" cy="165400"/>
          </a:xfrm>
        </p:spPr>
        <p:txBody>
          <a:bodyPr/>
          <a:lstStyle/>
          <a:p>
            <a:endParaRPr lang="sv-SE"/>
          </a:p>
        </p:txBody>
      </p:sp>
      <p:sp>
        <p:nvSpPr>
          <p:cNvPr id="6" name="Platshållare för bildnummer 5">
            <a:extLst>
              <a:ext uri="{FF2B5EF4-FFF2-40B4-BE49-F238E27FC236}">
                <a16:creationId xmlns:a16="http://schemas.microsoft.com/office/drawing/2014/main" id="{81FD2A41-9C0C-486B-814D-D78D722ED64C}"/>
              </a:ext>
            </a:extLst>
          </p:cNvPr>
          <p:cNvSpPr>
            <a:spLocks noGrp="1"/>
          </p:cNvSpPr>
          <p:nvPr>
            <p:ph type="sldNum" sz="quarter" idx="12"/>
          </p:nvPr>
        </p:nvSpPr>
        <p:spPr>
          <a:xfrm>
            <a:off x="8640417" y="7277938"/>
            <a:ext cx="2743200" cy="165400"/>
          </a:xfrm>
        </p:spPr>
        <p:txBody>
          <a:bodyPr/>
          <a:lstStyle/>
          <a:p>
            <a:fld id="{AE086683-F536-42AB-ABBC-F4803DFE8DBC}" type="slidenum">
              <a:rPr lang="sv-SE" smtClean="0"/>
              <a:t>‹#›</a:t>
            </a:fld>
            <a:endParaRPr lang="sv-SE"/>
          </a:p>
        </p:txBody>
      </p:sp>
      <p:sp>
        <p:nvSpPr>
          <p:cNvPr id="18" name="Frihandsfigur: Form 17">
            <a:extLst>
              <a:ext uri="{FF2B5EF4-FFF2-40B4-BE49-F238E27FC236}">
                <a16:creationId xmlns:a16="http://schemas.microsoft.com/office/drawing/2014/main" id="{E0ADA2EB-068E-4AF9-BD94-838CEC9141E0}"/>
              </a:ext>
            </a:extLst>
          </p:cNvPr>
          <p:cNvSpPr/>
          <p:nvPr userDrawn="1"/>
        </p:nvSpPr>
        <p:spPr>
          <a:xfrm rot="10512305">
            <a:off x="8065503" y="2236024"/>
            <a:ext cx="3816990" cy="4615084"/>
          </a:xfrm>
          <a:custGeom>
            <a:avLst/>
            <a:gdLst>
              <a:gd name="connsiteX0" fmla="*/ 3807359 w 3807359"/>
              <a:gd name="connsiteY0" fmla="*/ 652140 h 3869685"/>
              <a:gd name="connsiteX1" fmla="*/ 3653054 w 3807359"/>
              <a:gd name="connsiteY1" fmla="*/ 1003613 h 3869685"/>
              <a:gd name="connsiteX2" fmla="*/ 3601619 w 3807359"/>
              <a:gd name="connsiteY2" fmla="*/ 1084575 h 3869685"/>
              <a:gd name="connsiteX3" fmla="*/ 3573997 w 3807359"/>
              <a:gd name="connsiteY3" fmla="*/ 1124580 h 3869685"/>
              <a:gd name="connsiteX4" fmla="*/ 3544469 w 3807359"/>
              <a:gd name="connsiteY4" fmla="*/ 1162680 h 3869685"/>
              <a:gd name="connsiteX5" fmla="*/ 3530182 w 3807359"/>
              <a:gd name="connsiteY5" fmla="*/ 1181730 h 3869685"/>
              <a:gd name="connsiteX6" fmla="*/ 3514942 w 3807359"/>
              <a:gd name="connsiteY6" fmla="*/ 1199828 h 3869685"/>
              <a:gd name="connsiteX7" fmla="*/ 3483509 w 3807359"/>
              <a:gd name="connsiteY7" fmla="*/ 1236975 h 3869685"/>
              <a:gd name="connsiteX8" fmla="*/ 3450172 w 3807359"/>
              <a:gd name="connsiteY8" fmla="*/ 1272218 h 3869685"/>
              <a:gd name="connsiteX9" fmla="*/ 3416834 w 3807359"/>
              <a:gd name="connsiteY9" fmla="*/ 1306508 h 3869685"/>
              <a:gd name="connsiteX10" fmla="*/ 3106319 w 3807359"/>
              <a:gd name="connsiteY10" fmla="*/ 1532250 h 3869685"/>
              <a:gd name="connsiteX11" fmla="*/ 3063457 w 3807359"/>
              <a:gd name="connsiteY11" fmla="*/ 1554158 h 3869685"/>
              <a:gd name="connsiteX12" fmla="*/ 3019642 w 3807359"/>
              <a:gd name="connsiteY12" fmla="*/ 1573208 h 3869685"/>
              <a:gd name="connsiteX13" fmla="*/ 2997734 w 3807359"/>
              <a:gd name="connsiteY13" fmla="*/ 1582733 h 3869685"/>
              <a:gd name="connsiteX14" fmla="*/ 2974874 w 3807359"/>
              <a:gd name="connsiteY14" fmla="*/ 1590353 h 3869685"/>
              <a:gd name="connsiteX15" fmla="*/ 2929154 w 3807359"/>
              <a:gd name="connsiteY15" fmla="*/ 1606545 h 3869685"/>
              <a:gd name="connsiteX16" fmla="*/ 2741512 w 3807359"/>
              <a:gd name="connsiteY16" fmla="*/ 1648455 h 3869685"/>
              <a:gd name="connsiteX17" fmla="*/ 2645309 w 3807359"/>
              <a:gd name="connsiteY17" fmla="*/ 1657980 h 3869685"/>
              <a:gd name="connsiteX18" fmla="*/ 2597684 w 3807359"/>
              <a:gd name="connsiteY18" fmla="*/ 1659885 h 3869685"/>
              <a:gd name="connsiteX19" fmla="*/ 2549107 w 3807359"/>
              <a:gd name="connsiteY19" fmla="*/ 1659885 h 3869685"/>
              <a:gd name="connsiteX20" fmla="*/ 2501482 w 3807359"/>
              <a:gd name="connsiteY20" fmla="*/ 1657028 h 3869685"/>
              <a:gd name="connsiteX21" fmla="*/ 2477669 w 3807359"/>
              <a:gd name="connsiteY21" fmla="*/ 1655123 h 3869685"/>
              <a:gd name="connsiteX22" fmla="*/ 2453857 w 3807359"/>
              <a:gd name="connsiteY22" fmla="*/ 1652265 h 3869685"/>
              <a:gd name="connsiteX23" fmla="*/ 2406232 w 3807359"/>
              <a:gd name="connsiteY23" fmla="*/ 1646550 h 3869685"/>
              <a:gd name="connsiteX24" fmla="*/ 2358607 w 3807359"/>
              <a:gd name="connsiteY24" fmla="*/ 1637978 h 3869685"/>
              <a:gd name="connsiteX25" fmla="*/ 2334794 w 3807359"/>
              <a:gd name="connsiteY25" fmla="*/ 1633215 h 3869685"/>
              <a:gd name="connsiteX26" fmla="*/ 2311934 w 3807359"/>
              <a:gd name="connsiteY26" fmla="*/ 1627500 h 3869685"/>
              <a:gd name="connsiteX27" fmla="*/ 2265262 w 3807359"/>
              <a:gd name="connsiteY27" fmla="*/ 1615118 h 3869685"/>
              <a:gd name="connsiteX28" fmla="*/ 2219542 w 3807359"/>
              <a:gd name="connsiteY28" fmla="*/ 1599878 h 3869685"/>
              <a:gd name="connsiteX29" fmla="*/ 2196682 w 3807359"/>
              <a:gd name="connsiteY29" fmla="*/ 1592258 h 3869685"/>
              <a:gd name="connsiteX30" fmla="*/ 2174774 w 3807359"/>
              <a:gd name="connsiteY30" fmla="*/ 1583685 h 3869685"/>
              <a:gd name="connsiteX31" fmla="*/ 2130007 w 3807359"/>
              <a:gd name="connsiteY31" fmla="*/ 1564635 h 3869685"/>
              <a:gd name="connsiteX32" fmla="*/ 2087144 w 3807359"/>
              <a:gd name="connsiteY32" fmla="*/ 1542728 h 3869685"/>
              <a:gd name="connsiteX33" fmla="*/ 2004277 w 3807359"/>
              <a:gd name="connsiteY33" fmla="*/ 1494150 h 3869685"/>
              <a:gd name="connsiteX34" fmla="*/ 1993799 w 3807359"/>
              <a:gd name="connsiteY34" fmla="*/ 1487483 h 3869685"/>
              <a:gd name="connsiteX35" fmla="*/ 1984274 w 3807359"/>
              <a:gd name="connsiteY35" fmla="*/ 1480815 h 3869685"/>
              <a:gd name="connsiteX36" fmla="*/ 1965224 w 3807359"/>
              <a:gd name="connsiteY36" fmla="*/ 1466528 h 3869685"/>
              <a:gd name="connsiteX37" fmla="*/ 1946174 w 3807359"/>
              <a:gd name="connsiteY37" fmla="*/ 1452240 h 3869685"/>
              <a:gd name="connsiteX38" fmla="*/ 1927124 w 3807359"/>
              <a:gd name="connsiteY38" fmla="*/ 1437000 h 3869685"/>
              <a:gd name="connsiteX39" fmla="*/ 1909027 w 3807359"/>
              <a:gd name="connsiteY39" fmla="*/ 1421760 h 3869685"/>
              <a:gd name="connsiteX40" fmla="*/ 1890929 w 3807359"/>
              <a:gd name="connsiteY40" fmla="*/ 1405568 h 3869685"/>
              <a:gd name="connsiteX41" fmla="*/ 1856639 w 3807359"/>
              <a:gd name="connsiteY41" fmla="*/ 1372230 h 3869685"/>
              <a:gd name="connsiteX42" fmla="*/ 1738529 w 3807359"/>
              <a:gd name="connsiteY42" fmla="*/ 1220783 h 3869685"/>
              <a:gd name="connsiteX43" fmla="*/ 1654709 w 3807359"/>
              <a:gd name="connsiteY43" fmla="*/ 1047428 h 3869685"/>
              <a:gd name="connsiteX44" fmla="*/ 1608037 w 3807359"/>
              <a:gd name="connsiteY44" fmla="*/ 860738 h 3869685"/>
              <a:gd name="connsiteX45" fmla="*/ 1601369 w 3807359"/>
              <a:gd name="connsiteY45" fmla="*/ 668333 h 3869685"/>
              <a:gd name="connsiteX46" fmla="*/ 1614704 w 3807359"/>
              <a:gd name="connsiteY46" fmla="*/ 573083 h 3869685"/>
              <a:gd name="connsiteX47" fmla="*/ 1626134 w 3807359"/>
              <a:gd name="connsiteY47" fmla="*/ 526410 h 3869685"/>
              <a:gd name="connsiteX48" fmla="*/ 1632802 w 3807359"/>
              <a:gd name="connsiteY48" fmla="*/ 503550 h 3869685"/>
              <a:gd name="connsiteX49" fmla="*/ 1640422 w 3807359"/>
              <a:gd name="connsiteY49" fmla="*/ 480690 h 3869685"/>
              <a:gd name="connsiteX50" fmla="*/ 1656614 w 3807359"/>
              <a:gd name="connsiteY50" fmla="*/ 435923 h 3869685"/>
              <a:gd name="connsiteX51" fmla="*/ 1676617 w 3807359"/>
              <a:gd name="connsiteY51" fmla="*/ 392108 h 3869685"/>
              <a:gd name="connsiteX52" fmla="*/ 1725194 w 3807359"/>
              <a:gd name="connsiteY52" fmla="*/ 309240 h 3869685"/>
              <a:gd name="connsiteX53" fmla="*/ 1785202 w 3807359"/>
              <a:gd name="connsiteY53" fmla="*/ 233993 h 3869685"/>
              <a:gd name="connsiteX54" fmla="*/ 1854734 w 3807359"/>
              <a:gd name="connsiteY54" fmla="*/ 167318 h 3869685"/>
              <a:gd name="connsiteX55" fmla="*/ 2199539 w 3807359"/>
              <a:gd name="connsiteY55" fmla="*/ 7298 h 3869685"/>
              <a:gd name="connsiteX56" fmla="*/ 2390992 w 3807359"/>
              <a:gd name="connsiteY56" fmla="*/ 9203 h 3869685"/>
              <a:gd name="connsiteX57" fmla="*/ 2483384 w 3807359"/>
              <a:gd name="connsiteY57" fmla="*/ 34920 h 3869685"/>
              <a:gd name="connsiteX58" fmla="*/ 2505292 w 3807359"/>
              <a:gd name="connsiteY58" fmla="*/ 44445 h 3869685"/>
              <a:gd name="connsiteX59" fmla="*/ 2527199 w 3807359"/>
              <a:gd name="connsiteY59" fmla="*/ 54923 h 3869685"/>
              <a:gd name="connsiteX60" fmla="*/ 2549107 w 3807359"/>
              <a:gd name="connsiteY60" fmla="*/ 65400 h 3869685"/>
              <a:gd name="connsiteX61" fmla="*/ 2570062 w 3807359"/>
              <a:gd name="connsiteY61" fmla="*/ 77783 h 3869685"/>
              <a:gd name="connsiteX62" fmla="*/ 2714842 w 3807359"/>
              <a:gd name="connsiteY62" fmla="*/ 203513 h 3869685"/>
              <a:gd name="connsiteX63" fmla="*/ 2816759 w 3807359"/>
              <a:gd name="connsiteY63" fmla="*/ 366390 h 3869685"/>
              <a:gd name="connsiteX64" fmla="*/ 2889149 w 3807359"/>
              <a:gd name="connsiteY64" fmla="*/ 740723 h 3869685"/>
              <a:gd name="connsiteX65" fmla="*/ 2810092 w 3807359"/>
              <a:gd name="connsiteY65" fmla="*/ 1116008 h 3869685"/>
              <a:gd name="connsiteX66" fmla="*/ 2641499 w 3807359"/>
              <a:gd name="connsiteY66" fmla="*/ 1461765 h 3869685"/>
              <a:gd name="connsiteX67" fmla="*/ 2171917 w 3807359"/>
              <a:gd name="connsiteY67" fmla="*/ 2069460 h 3869685"/>
              <a:gd name="connsiteX68" fmla="*/ 1872832 w 3807359"/>
              <a:gd name="connsiteY68" fmla="*/ 2311395 h 3869685"/>
              <a:gd name="connsiteX69" fmla="*/ 1531837 w 3807359"/>
              <a:gd name="connsiteY69" fmla="*/ 2488560 h 3869685"/>
              <a:gd name="connsiteX70" fmla="*/ 1508977 w 3807359"/>
              <a:gd name="connsiteY70" fmla="*/ 2497133 h 3869685"/>
              <a:gd name="connsiteX71" fmla="*/ 1486117 w 3807359"/>
              <a:gd name="connsiteY71" fmla="*/ 2504753 h 3869685"/>
              <a:gd name="connsiteX72" fmla="*/ 1440397 w 3807359"/>
              <a:gd name="connsiteY72" fmla="*/ 2519993 h 3869685"/>
              <a:gd name="connsiteX73" fmla="*/ 1348004 w 3807359"/>
              <a:gd name="connsiteY73" fmla="*/ 2546663 h 3869685"/>
              <a:gd name="connsiteX74" fmla="*/ 1253707 w 3807359"/>
              <a:gd name="connsiteY74" fmla="*/ 2566665 h 3869685"/>
              <a:gd name="connsiteX75" fmla="*/ 1206082 w 3807359"/>
              <a:gd name="connsiteY75" fmla="*/ 2574285 h 3869685"/>
              <a:gd name="connsiteX76" fmla="*/ 1158457 w 3807359"/>
              <a:gd name="connsiteY76" fmla="*/ 2580953 h 3869685"/>
              <a:gd name="connsiteX77" fmla="*/ 774599 w 3807359"/>
              <a:gd name="connsiteY77" fmla="*/ 2576190 h 3869685"/>
              <a:gd name="connsiteX78" fmla="*/ 750787 w 3807359"/>
              <a:gd name="connsiteY78" fmla="*/ 2573333 h 3869685"/>
              <a:gd name="connsiteX79" fmla="*/ 726974 w 3807359"/>
              <a:gd name="connsiteY79" fmla="*/ 2568570 h 3869685"/>
              <a:gd name="connsiteX80" fmla="*/ 679349 w 3807359"/>
              <a:gd name="connsiteY80" fmla="*/ 2559045 h 3869685"/>
              <a:gd name="connsiteX81" fmla="*/ 632677 w 3807359"/>
              <a:gd name="connsiteY81" fmla="*/ 2547615 h 3869685"/>
              <a:gd name="connsiteX82" fmla="*/ 586004 w 3807359"/>
              <a:gd name="connsiteY82" fmla="*/ 2535233 h 3869685"/>
              <a:gd name="connsiteX83" fmla="*/ 540284 w 3807359"/>
              <a:gd name="connsiteY83" fmla="*/ 2519040 h 3869685"/>
              <a:gd name="connsiteX84" fmla="*/ 495517 w 3807359"/>
              <a:gd name="connsiteY84" fmla="*/ 2502848 h 3869685"/>
              <a:gd name="connsiteX85" fmla="*/ 451702 w 3807359"/>
              <a:gd name="connsiteY85" fmla="*/ 2483798 h 3869685"/>
              <a:gd name="connsiteX86" fmla="*/ 407887 w 3807359"/>
              <a:gd name="connsiteY86" fmla="*/ 2462843 h 3869685"/>
              <a:gd name="connsiteX87" fmla="*/ 108802 w 3807359"/>
              <a:gd name="connsiteY87" fmla="*/ 2225670 h 3869685"/>
              <a:gd name="connsiteX88" fmla="*/ 81179 w 3807359"/>
              <a:gd name="connsiteY88" fmla="*/ 2186618 h 3869685"/>
              <a:gd name="connsiteX89" fmla="*/ 67844 w 3807359"/>
              <a:gd name="connsiteY89" fmla="*/ 2166615 h 3869685"/>
              <a:gd name="connsiteX90" fmla="*/ 56414 w 3807359"/>
              <a:gd name="connsiteY90" fmla="*/ 2145660 h 3869685"/>
              <a:gd name="connsiteX91" fmla="*/ 50699 w 3807359"/>
              <a:gd name="connsiteY91" fmla="*/ 2135183 h 3869685"/>
              <a:gd name="connsiteX92" fmla="*/ 45937 w 3807359"/>
              <a:gd name="connsiteY92" fmla="*/ 2124705 h 3869685"/>
              <a:gd name="connsiteX93" fmla="*/ 35459 w 3807359"/>
              <a:gd name="connsiteY93" fmla="*/ 2102798 h 3869685"/>
              <a:gd name="connsiteX94" fmla="*/ 26887 w 3807359"/>
              <a:gd name="connsiteY94" fmla="*/ 2079938 h 3869685"/>
              <a:gd name="connsiteX95" fmla="*/ 19267 w 3807359"/>
              <a:gd name="connsiteY95" fmla="*/ 2057078 h 3869685"/>
              <a:gd name="connsiteX96" fmla="*/ 4979 w 3807359"/>
              <a:gd name="connsiteY96" fmla="*/ 1866578 h 3869685"/>
              <a:gd name="connsiteX97" fmla="*/ 73559 w 3807359"/>
              <a:gd name="connsiteY97" fmla="*/ 1687508 h 3869685"/>
              <a:gd name="connsiteX98" fmla="*/ 201194 w 3807359"/>
              <a:gd name="connsiteY98" fmla="*/ 1543680 h 3869685"/>
              <a:gd name="connsiteX99" fmla="*/ 366929 w 3807359"/>
              <a:gd name="connsiteY99" fmla="*/ 1446525 h 3869685"/>
              <a:gd name="connsiteX100" fmla="*/ 553619 w 3807359"/>
              <a:gd name="connsiteY100" fmla="*/ 1400805 h 3869685"/>
              <a:gd name="connsiteX101" fmla="*/ 935572 w 3807359"/>
              <a:gd name="connsiteY101" fmla="*/ 1428428 h 3869685"/>
              <a:gd name="connsiteX102" fmla="*/ 1120357 w 3807359"/>
              <a:gd name="connsiteY102" fmla="*/ 1481768 h 3869685"/>
              <a:gd name="connsiteX103" fmla="*/ 1298474 w 3807359"/>
              <a:gd name="connsiteY103" fmla="*/ 1554158 h 3869685"/>
              <a:gd name="connsiteX104" fmla="*/ 1468019 w 3807359"/>
              <a:gd name="connsiteY104" fmla="*/ 1644645 h 3869685"/>
              <a:gd name="connsiteX105" fmla="*/ 1627087 w 3807359"/>
              <a:gd name="connsiteY105" fmla="*/ 1753230 h 3869685"/>
              <a:gd name="connsiteX106" fmla="*/ 1896644 w 3807359"/>
              <a:gd name="connsiteY106" fmla="*/ 2026598 h 3869685"/>
              <a:gd name="connsiteX107" fmla="*/ 2080477 w 3807359"/>
              <a:gd name="connsiteY107" fmla="*/ 2363783 h 3869685"/>
              <a:gd name="connsiteX108" fmla="*/ 2139532 w 3807359"/>
              <a:gd name="connsiteY108" fmla="*/ 2546663 h 3869685"/>
              <a:gd name="connsiteX109" fmla="*/ 2179537 w 3807359"/>
              <a:gd name="connsiteY109" fmla="*/ 2735258 h 3869685"/>
              <a:gd name="connsiteX110" fmla="*/ 2202397 w 3807359"/>
              <a:gd name="connsiteY110" fmla="*/ 2926710 h 3869685"/>
              <a:gd name="connsiteX111" fmla="*/ 2210969 w 3807359"/>
              <a:gd name="connsiteY111" fmla="*/ 3119115 h 3869685"/>
              <a:gd name="connsiteX112" fmla="*/ 2208112 w 3807359"/>
              <a:gd name="connsiteY112" fmla="*/ 3311520 h 3869685"/>
              <a:gd name="connsiteX113" fmla="*/ 2203349 w 3807359"/>
              <a:gd name="connsiteY113" fmla="*/ 3407723 h 3869685"/>
              <a:gd name="connsiteX114" fmla="*/ 2201444 w 3807359"/>
              <a:gd name="connsiteY114" fmla="*/ 3438203 h 3869685"/>
              <a:gd name="connsiteX115" fmla="*/ 2201444 w 3807359"/>
              <a:gd name="connsiteY115" fmla="*/ 3442965 h 3869685"/>
              <a:gd name="connsiteX116" fmla="*/ 2200492 w 3807359"/>
              <a:gd name="connsiteY116" fmla="*/ 3461063 h 3869685"/>
              <a:gd name="connsiteX117" fmla="*/ 2197634 w 3807359"/>
              <a:gd name="connsiteY117" fmla="*/ 3498210 h 3869685"/>
              <a:gd name="connsiteX118" fmla="*/ 2190967 w 3807359"/>
              <a:gd name="connsiteY118" fmla="*/ 3573458 h 3869685"/>
              <a:gd name="connsiteX119" fmla="*/ 2158582 w 3807359"/>
              <a:gd name="connsiteY119" fmla="*/ 3869685 h 3869685"/>
              <a:gd name="connsiteX0" fmla="*/ 4316523 w 4316523"/>
              <a:gd name="connsiteY0" fmla="*/ 0 h 4531303"/>
              <a:gd name="connsiteX1" fmla="*/ 3653054 w 4316523"/>
              <a:gd name="connsiteY1" fmla="*/ 1665231 h 4531303"/>
              <a:gd name="connsiteX2" fmla="*/ 3601619 w 4316523"/>
              <a:gd name="connsiteY2" fmla="*/ 1746193 h 4531303"/>
              <a:gd name="connsiteX3" fmla="*/ 3573997 w 4316523"/>
              <a:gd name="connsiteY3" fmla="*/ 1786198 h 4531303"/>
              <a:gd name="connsiteX4" fmla="*/ 3544469 w 4316523"/>
              <a:gd name="connsiteY4" fmla="*/ 1824298 h 4531303"/>
              <a:gd name="connsiteX5" fmla="*/ 3530182 w 4316523"/>
              <a:gd name="connsiteY5" fmla="*/ 1843348 h 4531303"/>
              <a:gd name="connsiteX6" fmla="*/ 3514942 w 4316523"/>
              <a:gd name="connsiteY6" fmla="*/ 1861446 h 4531303"/>
              <a:gd name="connsiteX7" fmla="*/ 3483509 w 4316523"/>
              <a:gd name="connsiteY7" fmla="*/ 1898593 h 4531303"/>
              <a:gd name="connsiteX8" fmla="*/ 3450172 w 4316523"/>
              <a:gd name="connsiteY8" fmla="*/ 1933836 h 4531303"/>
              <a:gd name="connsiteX9" fmla="*/ 3416834 w 4316523"/>
              <a:gd name="connsiteY9" fmla="*/ 1968126 h 4531303"/>
              <a:gd name="connsiteX10" fmla="*/ 3106319 w 4316523"/>
              <a:gd name="connsiteY10" fmla="*/ 2193868 h 4531303"/>
              <a:gd name="connsiteX11" fmla="*/ 3063457 w 4316523"/>
              <a:gd name="connsiteY11" fmla="*/ 2215776 h 4531303"/>
              <a:gd name="connsiteX12" fmla="*/ 3019642 w 4316523"/>
              <a:gd name="connsiteY12" fmla="*/ 2234826 h 4531303"/>
              <a:gd name="connsiteX13" fmla="*/ 2997734 w 4316523"/>
              <a:gd name="connsiteY13" fmla="*/ 2244351 h 4531303"/>
              <a:gd name="connsiteX14" fmla="*/ 2974874 w 4316523"/>
              <a:gd name="connsiteY14" fmla="*/ 2251971 h 4531303"/>
              <a:gd name="connsiteX15" fmla="*/ 2929154 w 4316523"/>
              <a:gd name="connsiteY15" fmla="*/ 2268163 h 4531303"/>
              <a:gd name="connsiteX16" fmla="*/ 2741512 w 4316523"/>
              <a:gd name="connsiteY16" fmla="*/ 2310073 h 4531303"/>
              <a:gd name="connsiteX17" fmla="*/ 2645309 w 4316523"/>
              <a:gd name="connsiteY17" fmla="*/ 2319598 h 4531303"/>
              <a:gd name="connsiteX18" fmla="*/ 2597684 w 4316523"/>
              <a:gd name="connsiteY18" fmla="*/ 2321503 h 4531303"/>
              <a:gd name="connsiteX19" fmla="*/ 2549107 w 4316523"/>
              <a:gd name="connsiteY19" fmla="*/ 2321503 h 4531303"/>
              <a:gd name="connsiteX20" fmla="*/ 2501482 w 4316523"/>
              <a:gd name="connsiteY20" fmla="*/ 2318646 h 4531303"/>
              <a:gd name="connsiteX21" fmla="*/ 2477669 w 4316523"/>
              <a:gd name="connsiteY21" fmla="*/ 2316741 h 4531303"/>
              <a:gd name="connsiteX22" fmla="*/ 2453857 w 4316523"/>
              <a:gd name="connsiteY22" fmla="*/ 2313883 h 4531303"/>
              <a:gd name="connsiteX23" fmla="*/ 2406232 w 4316523"/>
              <a:gd name="connsiteY23" fmla="*/ 2308168 h 4531303"/>
              <a:gd name="connsiteX24" fmla="*/ 2358607 w 4316523"/>
              <a:gd name="connsiteY24" fmla="*/ 2299596 h 4531303"/>
              <a:gd name="connsiteX25" fmla="*/ 2334794 w 4316523"/>
              <a:gd name="connsiteY25" fmla="*/ 2294833 h 4531303"/>
              <a:gd name="connsiteX26" fmla="*/ 2311934 w 4316523"/>
              <a:gd name="connsiteY26" fmla="*/ 2289118 h 4531303"/>
              <a:gd name="connsiteX27" fmla="*/ 2265262 w 4316523"/>
              <a:gd name="connsiteY27" fmla="*/ 2276736 h 4531303"/>
              <a:gd name="connsiteX28" fmla="*/ 2219542 w 4316523"/>
              <a:gd name="connsiteY28" fmla="*/ 2261496 h 4531303"/>
              <a:gd name="connsiteX29" fmla="*/ 2196682 w 4316523"/>
              <a:gd name="connsiteY29" fmla="*/ 2253876 h 4531303"/>
              <a:gd name="connsiteX30" fmla="*/ 2174774 w 4316523"/>
              <a:gd name="connsiteY30" fmla="*/ 2245303 h 4531303"/>
              <a:gd name="connsiteX31" fmla="*/ 2130007 w 4316523"/>
              <a:gd name="connsiteY31" fmla="*/ 2226253 h 4531303"/>
              <a:gd name="connsiteX32" fmla="*/ 2087144 w 4316523"/>
              <a:gd name="connsiteY32" fmla="*/ 2204346 h 4531303"/>
              <a:gd name="connsiteX33" fmla="*/ 2004277 w 4316523"/>
              <a:gd name="connsiteY33" fmla="*/ 2155768 h 4531303"/>
              <a:gd name="connsiteX34" fmla="*/ 1993799 w 4316523"/>
              <a:gd name="connsiteY34" fmla="*/ 2149101 h 4531303"/>
              <a:gd name="connsiteX35" fmla="*/ 1984274 w 4316523"/>
              <a:gd name="connsiteY35" fmla="*/ 2142433 h 4531303"/>
              <a:gd name="connsiteX36" fmla="*/ 1965224 w 4316523"/>
              <a:gd name="connsiteY36" fmla="*/ 2128146 h 4531303"/>
              <a:gd name="connsiteX37" fmla="*/ 1946174 w 4316523"/>
              <a:gd name="connsiteY37" fmla="*/ 2113858 h 4531303"/>
              <a:gd name="connsiteX38" fmla="*/ 1927124 w 4316523"/>
              <a:gd name="connsiteY38" fmla="*/ 2098618 h 4531303"/>
              <a:gd name="connsiteX39" fmla="*/ 1909027 w 4316523"/>
              <a:gd name="connsiteY39" fmla="*/ 2083378 h 4531303"/>
              <a:gd name="connsiteX40" fmla="*/ 1890929 w 4316523"/>
              <a:gd name="connsiteY40" fmla="*/ 2067186 h 4531303"/>
              <a:gd name="connsiteX41" fmla="*/ 1856639 w 4316523"/>
              <a:gd name="connsiteY41" fmla="*/ 2033848 h 4531303"/>
              <a:gd name="connsiteX42" fmla="*/ 1738529 w 4316523"/>
              <a:gd name="connsiteY42" fmla="*/ 1882401 h 4531303"/>
              <a:gd name="connsiteX43" fmla="*/ 1654709 w 4316523"/>
              <a:gd name="connsiteY43" fmla="*/ 1709046 h 4531303"/>
              <a:gd name="connsiteX44" fmla="*/ 1608037 w 4316523"/>
              <a:gd name="connsiteY44" fmla="*/ 1522356 h 4531303"/>
              <a:gd name="connsiteX45" fmla="*/ 1601369 w 4316523"/>
              <a:gd name="connsiteY45" fmla="*/ 1329951 h 4531303"/>
              <a:gd name="connsiteX46" fmla="*/ 1614704 w 4316523"/>
              <a:gd name="connsiteY46" fmla="*/ 1234701 h 4531303"/>
              <a:gd name="connsiteX47" fmla="*/ 1626134 w 4316523"/>
              <a:gd name="connsiteY47" fmla="*/ 1188028 h 4531303"/>
              <a:gd name="connsiteX48" fmla="*/ 1632802 w 4316523"/>
              <a:gd name="connsiteY48" fmla="*/ 1165168 h 4531303"/>
              <a:gd name="connsiteX49" fmla="*/ 1640422 w 4316523"/>
              <a:gd name="connsiteY49" fmla="*/ 1142308 h 4531303"/>
              <a:gd name="connsiteX50" fmla="*/ 1656614 w 4316523"/>
              <a:gd name="connsiteY50" fmla="*/ 1097541 h 4531303"/>
              <a:gd name="connsiteX51" fmla="*/ 1676617 w 4316523"/>
              <a:gd name="connsiteY51" fmla="*/ 1053726 h 4531303"/>
              <a:gd name="connsiteX52" fmla="*/ 1725194 w 4316523"/>
              <a:gd name="connsiteY52" fmla="*/ 970858 h 4531303"/>
              <a:gd name="connsiteX53" fmla="*/ 1785202 w 4316523"/>
              <a:gd name="connsiteY53" fmla="*/ 895611 h 4531303"/>
              <a:gd name="connsiteX54" fmla="*/ 1854734 w 4316523"/>
              <a:gd name="connsiteY54" fmla="*/ 828936 h 4531303"/>
              <a:gd name="connsiteX55" fmla="*/ 2199539 w 4316523"/>
              <a:gd name="connsiteY55" fmla="*/ 668916 h 4531303"/>
              <a:gd name="connsiteX56" fmla="*/ 2390992 w 4316523"/>
              <a:gd name="connsiteY56" fmla="*/ 670821 h 4531303"/>
              <a:gd name="connsiteX57" fmla="*/ 2483384 w 4316523"/>
              <a:gd name="connsiteY57" fmla="*/ 696538 h 4531303"/>
              <a:gd name="connsiteX58" fmla="*/ 2505292 w 4316523"/>
              <a:gd name="connsiteY58" fmla="*/ 706063 h 4531303"/>
              <a:gd name="connsiteX59" fmla="*/ 2527199 w 4316523"/>
              <a:gd name="connsiteY59" fmla="*/ 716541 h 4531303"/>
              <a:gd name="connsiteX60" fmla="*/ 2549107 w 4316523"/>
              <a:gd name="connsiteY60" fmla="*/ 727018 h 4531303"/>
              <a:gd name="connsiteX61" fmla="*/ 2570062 w 4316523"/>
              <a:gd name="connsiteY61" fmla="*/ 739401 h 4531303"/>
              <a:gd name="connsiteX62" fmla="*/ 2714842 w 4316523"/>
              <a:gd name="connsiteY62" fmla="*/ 865131 h 4531303"/>
              <a:gd name="connsiteX63" fmla="*/ 2816759 w 4316523"/>
              <a:gd name="connsiteY63" fmla="*/ 1028008 h 4531303"/>
              <a:gd name="connsiteX64" fmla="*/ 2889149 w 4316523"/>
              <a:gd name="connsiteY64" fmla="*/ 1402341 h 4531303"/>
              <a:gd name="connsiteX65" fmla="*/ 2810092 w 4316523"/>
              <a:gd name="connsiteY65" fmla="*/ 1777626 h 4531303"/>
              <a:gd name="connsiteX66" fmla="*/ 2641499 w 4316523"/>
              <a:gd name="connsiteY66" fmla="*/ 2123383 h 4531303"/>
              <a:gd name="connsiteX67" fmla="*/ 2171917 w 4316523"/>
              <a:gd name="connsiteY67" fmla="*/ 2731078 h 4531303"/>
              <a:gd name="connsiteX68" fmla="*/ 1872832 w 4316523"/>
              <a:gd name="connsiteY68" fmla="*/ 2973013 h 4531303"/>
              <a:gd name="connsiteX69" fmla="*/ 1531837 w 4316523"/>
              <a:gd name="connsiteY69" fmla="*/ 3150178 h 4531303"/>
              <a:gd name="connsiteX70" fmla="*/ 1508977 w 4316523"/>
              <a:gd name="connsiteY70" fmla="*/ 3158751 h 4531303"/>
              <a:gd name="connsiteX71" fmla="*/ 1486117 w 4316523"/>
              <a:gd name="connsiteY71" fmla="*/ 3166371 h 4531303"/>
              <a:gd name="connsiteX72" fmla="*/ 1440397 w 4316523"/>
              <a:gd name="connsiteY72" fmla="*/ 3181611 h 4531303"/>
              <a:gd name="connsiteX73" fmla="*/ 1348004 w 4316523"/>
              <a:gd name="connsiteY73" fmla="*/ 3208281 h 4531303"/>
              <a:gd name="connsiteX74" fmla="*/ 1253707 w 4316523"/>
              <a:gd name="connsiteY74" fmla="*/ 3228283 h 4531303"/>
              <a:gd name="connsiteX75" fmla="*/ 1206082 w 4316523"/>
              <a:gd name="connsiteY75" fmla="*/ 3235903 h 4531303"/>
              <a:gd name="connsiteX76" fmla="*/ 1158457 w 4316523"/>
              <a:gd name="connsiteY76" fmla="*/ 3242571 h 4531303"/>
              <a:gd name="connsiteX77" fmla="*/ 774599 w 4316523"/>
              <a:gd name="connsiteY77" fmla="*/ 3237808 h 4531303"/>
              <a:gd name="connsiteX78" fmla="*/ 750787 w 4316523"/>
              <a:gd name="connsiteY78" fmla="*/ 3234951 h 4531303"/>
              <a:gd name="connsiteX79" fmla="*/ 726974 w 4316523"/>
              <a:gd name="connsiteY79" fmla="*/ 3230188 h 4531303"/>
              <a:gd name="connsiteX80" fmla="*/ 679349 w 4316523"/>
              <a:gd name="connsiteY80" fmla="*/ 3220663 h 4531303"/>
              <a:gd name="connsiteX81" fmla="*/ 632677 w 4316523"/>
              <a:gd name="connsiteY81" fmla="*/ 3209233 h 4531303"/>
              <a:gd name="connsiteX82" fmla="*/ 586004 w 4316523"/>
              <a:gd name="connsiteY82" fmla="*/ 3196851 h 4531303"/>
              <a:gd name="connsiteX83" fmla="*/ 540284 w 4316523"/>
              <a:gd name="connsiteY83" fmla="*/ 3180658 h 4531303"/>
              <a:gd name="connsiteX84" fmla="*/ 495517 w 4316523"/>
              <a:gd name="connsiteY84" fmla="*/ 3164466 h 4531303"/>
              <a:gd name="connsiteX85" fmla="*/ 451702 w 4316523"/>
              <a:gd name="connsiteY85" fmla="*/ 3145416 h 4531303"/>
              <a:gd name="connsiteX86" fmla="*/ 407887 w 4316523"/>
              <a:gd name="connsiteY86" fmla="*/ 3124461 h 4531303"/>
              <a:gd name="connsiteX87" fmla="*/ 108802 w 4316523"/>
              <a:gd name="connsiteY87" fmla="*/ 2887288 h 4531303"/>
              <a:gd name="connsiteX88" fmla="*/ 81179 w 4316523"/>
              <a:gd name="connsiteY88" fmla="*/ 2848236 h 4531303"/>
              <a:gd name="connsiteX89" fmla="*/ 67844 w 4316523"/>
              <a:gd name="connsiteY89" fmla="*/ 2828233 h 4531303"/>
              <a:gd name="connsiteX90" fmla="*/ 56414 w 4316523"/>
              <a:gd name="connsiteY90" fmla="*/ 2807278 h 4531303"/>
              <a:gd name="connsiteX91" fmla="*/ 50699 w 4316523"/>
              <a:gd name="connsiteY91" fmla="*/ 2796801 h 4531303"/>
              <a:gd name="connsiteX92" fmla="*/ 45937 w 4316523"/>
              <a:gd name="connsiteY92" fmla="*/ 2786323 h 4531303"/>
              <a:gd name="connsiteX93" fmla="*/ 35459 w 4316523"/>
              <a:gd name="connsiteY93" fmla="*/ 2764416 h 4531303"/>
              <a:gd name="connsiteX94" fmla="*/ 26887 w 4316523"/>
              <a:gd name="connsiteY94" fmla="*/ 2741556 h 4531303"/>
              <a:gd name="connsiteX95" fmla="*/ 19267 w 4316523"/>
              <a:gd name="connsiteY95" fmla="*/ 2718696 h 4531303"/>
              <a:gd name="connsiteX96" fmla="*/ 4979 w 4316523"/>
              <a:gd name="connsiteY96" fmla="*/ 2528196 h 4531303"/>
              <a:gd name="connsiteX97" fmla="*/ 73559 w 4316523"/>
              <a:gd name="connsiteY97" fmla="*/ 2349126 h 4531303"/>
              <a:gd name="connsiteX98" fmla="*/ 201194 w 4316523"/>
              <a:gd name="connsiteY98" fmla="*/ 2205298 h 4531303"/>
              <a:gd name="connsiteX99" fmla="*/ 366929 w 4316523"/>
              <a:gd name="connsiteY99" fmla="*/ 2108143 h 4531303"/>
              <a:gd name="connsiteX100" fmla="*/ 553619 w 4316523"/>
              <a:gd name="connsiteY100" fmla="*/ 2062423 h 4531303"/>
              <a:gd name="connsiteX101" fmla="*/ 935572 w 4316523"/>
              <a:gd name="connsiteY101" fmla="*/ 2090046 h 4531303"/>
              <a:gd name="connsiteX102" fmla="*/ 1120357 w 4316523"/>
              <a:gd name="connsiteY102" fmla="*/ 2143386 h 4531303"/>
              <a:gd name="connsiteX103" fmla="*/ 1298474 w 4316523"/>
              <a:gd name="connsiteY103" fmla="*/ 2215776 h 4531303"/>
              <a:gd name="connsiteX104" fmla="*/ 1468019 w 4316523"/>
              <a:gd name="connsiteY104" fmla="*/ 2306263 h 4531303"/>
              <a:gd name="connsiteX105" fmla="*/ 1627087 w 4316523"/>
              <a:gd name="connsiteY105" fmla="*/ 2414848 h 4531303"/>
              <a:gd name="connsiteX106" fmla="*/ 1896644 w 4316523"/>
              <a:gd name="connsiteY106" fmla="*/ 2688216 h 4531303"/>
              <a:gd name="connsiteX107" fmla="*/ 2080477 w 4316523"/>
              <a:gd name="connsiteY107" fmla="*/ 3025401 h 4531303"/>
              <a:gd name="connsiteX108" fmla="*/ 2139532 w 4316523"/>
              <a:gd name="connsiteY108" fmla="*/ 3208281 h 4531303"/>
              <a:gd name="connsiteX109" fmla="*/ 2179537 w 4316523"/>
              <a:gd name="connsiteY109" fmla="*/ 3396876 h 4531303"/>
              <a:gd name="connsiteX110" fmla="*/ 2202397 w 4316523"/>
              <a:gd name="connsiteY110" fmla="*/ 3588328 h 4531303"/>
              <a:gd name="connsiteX111" fmla="*/ 2210969 w 4316523"/>
              <a:gd name="connsiteY111" fmla="*/ 3780733 h 4531303"/>
              <a:gd name="connsiteX112" fmla="*/ 2208112 w 4316523"/>
              <a:gd name="connsiteY112" fmla="*/ 3973138 h 4531303"/>
              <a:gd name="connsiteX113" fmla="*/ 2203349 w 4316523"/>
              <a:gd name="connsiteY113" fmla="*/ 4069341 h 4531303"/>
              <a:gd name="connsiteX114" fmla="*/ 2201444 w 4316523"/>
              <a:gd name="connsiteY114" fmla="*/ 4099821 h 4531303"/>
              <a:gd name="connsiteX115" fmla="*/ 2201444 w 4316523"/>
              <a:gd name="connsiteY115" fmla="*/ 4104583 h 4531303"/>
              <a:gd name="connsiteX116" fmla="*/ 2200492 w 4316523"/>
              <a:gd name="connsiteY116" fmla="*/ 4122681 h 4531303"/>
              <a:gd name="connsiteX117" fmla="*/ 2197634 w 4316523"/>
              <a:gd name="connsiteY117" fmla="*/ 4159828 h 4531303"/>
              <a:gd name="connsiteX118" fmla="*/ 2190967 w 4316523"/>
              <a:gd name="connsiteY118" fmla="*/ 4235076 h 4531303"/>
              <a:gd name="connsiteX119" fmla="*/ 2158582 w 4316523"/>
              <a:gd name="connsiteY119" fmla="*/ 4531303 h 4531303"/>
              <a:gd name="connsiteX0" fmla="*/ 3595933 w 3669016"/>
              <a:gd name="connsiteY0" fmla="*/ 0 h 4501982"/>
              <a:gd name="connsiteX1" fmla="*/ 3653054 w 3669016"/>
              <a:gd name="connsiteY1" fmla="*/ 1635910 h 4501982"/>
              <a:gd name="connsiteX2" fmla="*/ 3601619 w 3669016"/>
              <a:gd name="connsiteY2" fmla="*/ 1716872 h 4501982"/>
              <a:gd name="connsiteX3" fmla="*/ 3573997 w 3669016"/>
              <a:gd name="connsiteY3" fmla="*/ 1756877 h 4501982"/>
              <a:gd name="connsiteX4" fmla="*/ 3544469 w 3669016"/>
              <a:gd name="connsiteY4" fmla="*/ 1794977 h 4501982"/>
              <a:gd name="connsiteX5" fmla="*/ 3530182 w 3669016"/>
              <a:gd name="connsiteY5" fmla="*/ 1814027 h 4501982"/>
              <a:gd name="connsiteX6" fmla="*/ 3514942 w 3669016"/>
              <a:gd name="connsiteY6" fmla="*/ 1832125 h 4501982"/>
              <a:gd name="connsiteX7" fmla="*/ 3483509 w 3669016"/>
              <a:gd name="connsiteY7" fmla="*/ 1869272 h 4501982"/>
              <a:gd name="connsiteX8" fmla="*/ 3450172 w 3669016"/>
              <a:gd name="connsiteY8" fmla="*/ 1904515 h 4501982"/>
              <a:gd name="connsiteX9" fmla="*/ 3416834 w 3669016"/>
              <a:gd name="connsiteY9" fmla="*/ 1938805 h 4501982"/>
              <a:gd name="connsiteX10" fmla="*/ 3106319 w 3669016"/>
              <a:gd name="connsiteY10" fmla="*/ 2164547 h 4501982"/>
              <a:gd name="connsiteX11" fmla="*/ 3063457 w 3669016"/>
              <a:gd name="connsiteY11" fmla="*/ 2186455 h 4501982"/>
              <a:gd name="connsiteX12" fmla="*/ 3019642 w 3669016"/>
              <a:gd name="connsiteY12" fmla="*/ 2205505 h 4501982"/>
              <a:gd name="connsiteX13" fmla="*/ 2997734 w 3669016"/>
              <a:gd name="connsiteY13" fmla="*/ 2215030 h 4501982"/>
              <a:gd name="connsiteX14" fmla="*/ 2974874 w 3669016"/>
              <a:gd name="connsiteY14" fmla="*/ 2222650 h 4501982"/>
              <a:gd name="connsiteX15" fmla="*/ 2929154 w 3669016"/>
              <a:gd name="connsiteY15" fmla="*/ 2238842 h 4501982"/>
              <a:gd name="connsiteX16" fmla="*/ 2741512 w 3669016"/>
              <a:gd name="connsiteY16" fmla="*/ 2280752 h 4501982"/>
              <a:gd name="connsiteX17" fmla="*/ 2645309 w 3669016"/>
              <a:gd name="connsiteY17" fmla="*/ 2290277 h 4501982"/>
              <a:gd name="connsiteX18" fmla="*/ 2597684 w 3669016"/>
              <a:gd name="connsiteY18" fmla="*/ 2292182 h 4501982"/>
              <a:gd name="connsiteX19" fmla="*/ 2549107 w 3669016"/>
              <a:gd name="connsiteY19" fmla="*/ 2292182 h 4501982"/>
              <a:gd name="connsiteX20" fmla="*/ 2501482 w 3669016"/>
              <a:gd name="connsiteY20" fmla="*/ 2289325 h 4501982"/>
              <a:gd name="connsiteX21" fmla="*/ 2477669 w 3669016"/>
              <a:gd name="connsiteY21" fmla="*/ 2287420 h 4501982"/>
              <a:gd name="connsiteX22" fmla="*/ 2453857 w 3669016"/>
              <a:gd name="connsiteY22" fmla="*/ 2284562 h 4501982"/>
              <a:gd name="connsiteX23" fmla="*/ 2406232 w 3669016"/>
              <a:gd name="connsiteY23" fmla="*/ 2278847 h 4501982"/>
              <a:gd name="connsiteX24" fmla="*/ 2358607 w 3669016"/>
              <a:gd name="connsiteY24" fmla="*/ 2270275 h 4501982"/>
              <a:gd name="connsiteX25" fmla="*/ 2334794 w 3669016"/>
              <a:gd name="connsiteY25" fmla="*/ 2265512 h 4501982"/>
              <a:gd name="connsiteX26" fmla="*/ 2311934 w 3669016"/>
              <a:gd name="connsiteY26" fmla="*/ 2259797 h 4501982"/>
              <a:gd name="connsiteX27" fmla="*/ 2265262 w 3669016"/>
              <a:gd name="connsiteY27" fmla="*/ 2247415 h 4501982"/>
              <a:gd name="connsiteX28" fmla="*/ 2219542 w 3669016"/>
              <a:gd name="connsiteY28" fmla="*/ 2232175 h 4501982"/>
              <a:gd name="connsiteX29" fmla="*/ 2196682 w 3669016"/>
              <a:gd name="connsiteY29" fmla="*/ 2224555 h 4501982"/>
              <a:gd name="connsiteX30" fmla="*/ 2174774 w 3669016"/>
              <a:gd name="connsiteY30" fmla="*/ 2215982 h 4501982"/>
              <a:gd name="connsiteX31" fmla="*/ 2130007 w 3669016"/>
              <a:gd name="connsiteY31" fmla="*/ 2196932 h 4501982"/>
              <a:gd name="connsiteX32" fmla="*/ 2087144 w 3669016"/>
              <a:gd name="connsiteY32" fmla="*/ 2175025 h 4501982"/>
              <a:gd name="connsiteX33" fmla="*/ 2004277 w 3669016"/>
              <a:gd name="connsiteY33" fmla="*/ 2126447 h 4501982"/>
              <a:gd name="connsiteX34" fmla="*/ 1993799 w 3669016"/>
              <a:gd name="connsiteY34" fmla="*/ 2119780 h 4501982"/>
              <a:gd name="connsiteX35" fmla="*/ 1984274 w 3669016"/>
              <a:gd name="connsiteY35" fmla="*/ 2113112 h 4501982"/>
              <a:gd name="connsiteX36" fmla="*/ 1965224 w 3669016"/>
              <a:gd name="connsiteY36" fmla="*/ 2098825 h 4501982"/>
              <a:gd name="connsiteX37" fmla="*/ 1946174 w 3669016"/>
              <a:gd name="connsiteY37" fmla="*/ 2084537 h 4501982"/>
              <a:gd name="connsiteX38" fmla="*/ 1927124 w 3669016"/>
              <a:gd name="connsiteY38" fmla="*/ 2069297 h 4501982"/>
              <a:gd name="connsiteX39" fmla="*/ 1909027 w 3669016"/>
              <a:gd name="connsiteY39" fmla="*/ 2054057 h 4501982"/>
              <a:gd name="connsiteX40" fmla="*/ 1890929 w 3669016"/>
              <a:gd name="connsiteY40" fmla="*/ 2037865 h 4501982"/>
              <a:gd name="connsiteX41" fmla="*/ 1856639 w 3669016"/>
              <a:gd name="connsiteY41" fmla="*/ 2004527 h 4501982"/>
              <a:gd name="connsiteX42" fmla="*/ 1738529 w 3669016"/>
              <a:gd name="connsiteY42" fmla="*/ 1853080 h 4501982"/>
              <a:gd name="connsiteX43" fmla="*/ 1654709 w 3669016"/>
              <a:gd name="connsiteY43" fmla="*/ 1679725 h 4501982"/>
              <a:gd name="connsiteX44" fmla="*/ 1608037 w 3669016"/>
              <a:gd name="connsiteY44" fmla="*/ 1493035 h 4501982"/>
              <a:gd name="connsiteX45" fmla="*/ 1601369 w 3669016"/>
              <a:gd name="connsiteY45" fmla="*/ 1300630 h 4501982"/>
              <a:gd name="connsiteX46" fmla="*/ 1614704 w 3669016"/>
              <a:gd name="connsiteY46" fmla="*/ 1205380 h 4501982"/>
              <a:gd name="connsiteX47" fmla="*/ 1626134 w 3669016"/>
              <a:gd name="connsiteY47" fmla="*/ 1158707 h 4501982"/>
              <a:gd name="connsiteX48" fmla="*/ 1632802 w 3669016"/>
              <a:gd name="connsiteY48" fmla="*/ 1135847 h 4501982"/>
              <a:gd name="connsiteX49" fmla="*/ 1640422 w 3669016"/>
              <a:gd name="connsiteY49" fmla="*/ 1112987 h 4501982"/>
              <a:gd name="connsiteX50" fmla="*/ 1656614 w 3669016"/>
              <a:gd name="connsiteY50" fmla="*/ 1068220 h 4501982"/>
              <a:gd name="connsiteX51" fmla="*/ 1676617 w 3669016"/>
              <a:gd name="connsiteY51" fmla="*/ 1024405 h 4501982"/>
              <a:gd name="connsiteX52" fmla="*/ 1725194 w 3669016"/>
              <a:gd name="connsiteY52" fmla="*/ 941537 h 4501982"/>
              <a:gd name="connsiteX53" fmla="*/ 1785202 w 3669016"/>
              <a:gd name="connsiteY53" fmla="*/ 866290 h 4501982"/>
              <a:gd name="connsiteX54" fmla="*/ 1854734 w 3669016"/>
              <a:gd name="connsiteY54" fmla="*/ 799615 h 4501982"/>
              <a:gd name="connsiteX55" fmla="*/ 2199539 w 3669016"/>
              <a:gd name="connsiteY55" fmla="*/ 639595 h 4501982"/>
              <a:gd name="connsiteX56" fmla="*/ 2390992 w 3669016"/>
              <a:gd name="connsiteY56" fmla="*/ 641500 h 4501982"/>
              <a:gd name="connsiteX57" fmla="*/ 2483384 w 3669016"/>
              <a:gd name="connsiteY57" fmla="*/ 667217 h 4501982"/>
              <a:gd name="connsiteX58" fmla="*/ 2505292 w 3669016"/>
              <a:gd name="connsiteY58" fmla="*/ 676742 h 4501982"/>
              <a:gd name="connsiteX59" fmla="*/ 2527199 w 3669016"/>
              <a:gd name="connsiteY59" fmla="*/ 687220 h 4501982"/>
              <a:gd name="connsiteX60" fmla="*/ 2549107 w 3669016"/>
              <a:gd name="connsiteY60" fmla="*/ 697697 h 4501982"/>
              <a:gd name="connsiteX61" fmla="*/ 2570062 w 3669016"/>
              <a:gd name="connsiteY61" fmla="*/ 710080 h 4501982"/>
              <a:gd name="connsiteX62" fmla="*/ 2714842 w 3669016"/>
              <a:gd name="connsiteY62" fmla="*/ 835810 h 4501982"/>
              <a:gd name="connsiteX63" fmla="*/ 2816759 w 3669016"/>
              <a:gd name="connsiteY63" fmla="*/ 998687 h 4501982"/>
              <a:gd name="connsiteX64" fmla="*/ 2889149 w 3669016"/>
              <a:gd name="connsiteY64" fmla="*/ 1373020 h 4501982"/>
              <a:gd name="connsiteX65" fmla="*/ 2810092 w 3669016"/>
              <a:gd name="connsiteY65" fmla="*/ 1748305 h 4501982"/>
              <a:gd name="connsiteX66" fmla="*/ 2641499 w 3669016"/>
              <a:gd name="connsiteY66" fmla="*/ 2094062 h 4501982"/>
              <a:gd name="connsiteX67" fmla="*/ 2171917 w 3669016"/>
              <a:gd name="connsiteY67" fmla="*/ 2701757 h 4501982"/>
              <a:gd name="connsiteX68" fmla="*/ 1872832 w 3669016"/>
              <a:gd name="connsiteY68" fmla="*/ 2943692 h 4501982"/>
              <a:gd name="connsiteX69" fmla="*/ 1531837 w 3669016"/>
              <a:gd name="connsiteY69" fmla="*/ 3120857 h 4501982"/>
              <a:gd name="connsiteX70" fmla="*/ 1508977 w 3669016"/>
              <a:gd name="connsiteY70" fmla="*/ 3129430 h 4501982"/>
              <a:gd name="connsiteX71" fmla="*/ 1486117 w 3669016"/>
              <a:gd name="connsiteY71" fmla="*/ 3137050 h 4501982"/>
              <a:gd name="connsiteX72" fmla="*/ 1440397 w 3669016"/>
              <a:gd name="connsiteY72" fmla="*/ 3152290 h 4501982"/>
              <a:gd name="connsiteX73" fmla="*/ 1348004 w 3669016"/>
              <a:gd name="connsiteY73" fmla="*/ 3178960 h 4501982"/>
              <a:gd name="connsiteX74" fmla="*/ 1253707 w 3669016"/>
              <a:gd name="connsiteY74" fmla="*/ 3198962 h 4501982"/>
              <a:gd name="connsiteX75" fmla="*/ 1206082 w 3669016"/>
              <a:gd name="connsiteY75" fmla="*/ 3206582 h 4501982"/>
              <a:gd name="connsiteX76" fmla="*/ 1158457 w 3669016"/>
              <a:gd name="connsiteY76" fmla="*/ 3213250 h 4501982"/>
              <a:gd name="connsiteX77" fmla="*/ 774599 w 3669016"/>
              <a:gd name="connsiteY77" fmla="*/ 3208487 h 4501982"/>
              <a:gd name="connsiteX78" fmla="*/ 750787 w 3669016"/>
              <a:gd name="connsiteY78" fmla="*/ 3205630 h 4501982"/>
              <a:gd name="connsiteX79" fmla="*/ 726974 w 3669016"/>
              <a:gd name="connsiteY79" fmla="*/ 3200867 h 4501982"/>
              <a:gd name="connsiteX80" fmla="*/ 679349 w 3669016"/>
              <a:gd name="connsiteY80" fmla="*/ 3191342 h 4501982"/>
              <a:gd name="connsiteX81" fmla="*/ 632677 w 3669016"/>
              <a:gd name="connsiteY81" fmla="*/ 3179912 h 4501982"/>
              <a:gd name="connsiteX82" fmla="*/ 586004 w 3669016"/>
              <a:gd name="connsiteY82" fmla="*/ 3167530 h 4501982"/>
              <a:gd name="connsiteX83" fmla="*/ 540284 w 3669016"/>
              <a:gd name="connsiteY83" fmla="*/ 3151337 h 4501982"/>
              <a:gd name="connsiteX84" fmla="*/ 495517 w 3669016"/>
              <a:gd name="connsiteY84" fmla="*/ 3135145 h 4501982"/>
              <a:gd name="connsiteX85" fmla="*/ 451702 w 3669016"/>
              <a:gd name="connsiteY85" fmla="*/ 3116095 h 4501982"/>
              <a:gd name="connsiteX86" fmla="*/ 407887 w 3669016"/>
              <a:gd name="connsiteY86" fmla="*/ 3095140 h 4501982"/>
              <a:gd name="connsiteX87" fmla="*/ 108802 w 3669016"/>
              <a:gd name="connsiteY87" fmla="*/ 2857967 h 4501982"/>
              <a:gd name="connsiteX88" fmla="*/ 81179 w 3669016"/>
              <a:gd name="connsiteY88" fmla="*/ 2818915 h 4501982"/>
              <a:gd name="connsiteX89" fmla="*/ 67844 w 3669016"/>
              <a:gd name="connsiteY89" fmla="*/ 2798912 h 4501982"/>
              <a:gd name="connsiteX90" fmla="*/ 56414 w 3669016"/>
              <a:gd name="connsiteY90" fmla="*/ 2777957 h 4501982"/>
              <a:gd name="connsiteX91" fmla="*/ 50699 w 3669016"/>
              <a:gd name="connsiteY91" fmla="*/ 2767480 h 4501982"/>
              <a:gd name="connsiteX92" fmla="*/ 45937 w 3669016"/>
              <a:gd name="connsiteY92" fmla="*/ 2757002 h 4501982"/>
              <a:gd name="connsiteX93" fmla="*/ 35459 w 3669016"/>
              <a:gd name="connsiteY93" fmla="*/ 2735095 h 4501982"/>
              <a:gd name="connsiteX94" fmla="*/ 26887 w 3669016"/>
              <a:gd name="connsiteY94" fmla="*/ 2712235 h 4501982"/>
              <a:gd name="connsiteX95" fmla="*/ 19267 w 3669016"/>
              <a:gd name="connsiteY95" fmla="*/ 2689375 h 4501982"/>
              <a:gd name="connsiteX96" fmla="*/ 4979 w 3669016"/>
              <a:gd name="connsiteY96" fmla="*/ 2498875 h 4501982"/>
              <a:gd name="connsiteX97" fmla="*/ 73559 w 3669016"/>
              <a:gd name="connsiteY97" fmla="*/ 2319805 h 4501982"/>
              <a:gd name="connsiteX98" fmla="*/ 201194 w 3669016"/>
              <a:gd name="connsiteY98" fmla="*/ 2175977 h 4501982"/>
              <a:gd name="connsiteX99" fmla="*/ 366929 w 3669016"/>
              <a:gd name="connsiteY99" fmla="*/ 2078822 h 4501982"/>
              <a:gd name="connsiteX100" fmla="*/ 553619 w 3669016"/>
              <a:gd name="connsiteY100" fmla="*/ 2033102 h 4501982"/>
              <a:gd name="connsiteX101" fmla="*/ 935572 w 3669016"/>
              <a:gd name="connsiteY101" fmla="*/ 2060725 h 4501982"/>
              <a:gd name="connsiteX102" fmla="*/ 1120357 w 3669016"/>
              <a:gd name="connsiteY102" fmla="*/ 2114065 h 4501982"/>
              <a:gd name="connsiteX103" fmla="*/ 1298474 w 3669016"/>
              <a:gd name="connsiteY103" fmla="*/ 2186455 h 4501982"/>
              <a:gd name="connsiteX104" fmla="*/ 1468019 w 3669016"/>
              <a:gd name="connsiteY104" fmla="*/ 2276942 h 4501982"/>
              <a:gd name="connsiteX105" fmla="*/ 1627087 w 3669016"/>
              <a:gd name="connsiteY105" fmla="*/ 2385527 h 4501982"/>
              <a:gd name="connsiteX106" fmla="*/ 1896644 w 3669016"/>
              <a:gd name="connsiteY106" fmla="*/ 2658895 h 4501982"/>
              <a:gd name="connsiteX107" fmla="*/ 2080477 w 3669016"/>
              <a:gd name="connsiteY107" fmla="*/ 2996080 h 4501982"/>
              <a:gd name="connsiteX108" fmla="*/ 2139532 w 3669016"/>
              <a:gd name="connsiteY108" fmla="*/ 3178960 h 4501982"/>
              <a:gd name="connsiteX109" fmla="*/ 2179537 w 3669016"/>
              <a:gd name="connsiteY109" fmla="*/ 3367555 h 4501982"/>
              <a:gd name="connsiteX110" fmla="*/ 2202397 w 3669016"/>
              <a:gd name="connsiteY110" fmla="*/ 3559007 h 4501982"/>
              <a:gd name="connsiteX111" fmla="*/ 2210969 w 3669016"/>
              <a:gd name="connsiteY111" fmla="*/ 3751412 h 4501982"/>
              <a:gd name="connsiteX112" fmla="*/ 2208112 w 3669016"/>
              <a:gd name="connsiteY112" fmla="*/ 3943817 h 4501982"/>
              <a:gd name="connsiteX113" fmla="*/ 2203349 w 3669016"/>
              <a:gd name="connsiteY113" fmla="*/ 4040020 h 4501982"/>
              <a:gd name="connsiteX114" fmla="*/ 2201444 w 3669016"/>
              <a:gd name="connsiteY114" fmla="*/ 4070500 h 4501982"/>
              <a:gd name="connsiteX115" fmla="*/ 2201444 w 3669016"/>
              <a:gd name="connsiteY115" fmla="*/ 4075262 h 4501982"/>
              <a:gd name="connsiteX116" fmla="*/ 2200492 w 3669016"/>
              <a:gd name="connsiteY116" fmla="*/ 4093360 h 4501982"/>
              <a:gd name="connsiteX117" fmla="*/ 2197634 w 3669016"/>
              <a:gd name="connsiteY117" fmla="*/ 4130507 h 4501982"/>
              <a:gd name="connsiteX118" fmla="*/ 2190967 w 3669016"/>
              <a:gd name="connsiteY118" fmla="*/ 4205755 h 4501982"/>
              <a:gd name="connsiteX119" fmla="*/ 2158582 w 3669016"/>
              <a:gd name="connsiteY119" fmla="*/ 4501982 h 4501982"/>
              <a:gd name="connsiteX0" fmla="*/ 3595933 w 3843122"/>
              <a:gd name="connsiteY0" fmla="*/ 0 h 4501982"/>
              <a:gd name="connsiteX1" fmla="*/ 3653054 w 3843122"/>
              <a:gd name="connsiteY1" fmla="*/ 1635910 h 4501982"/>
              <a:gd name="connsiteX2" fmla="*/ 3601619 w 3843122"/>
              <a:gd name="connsiteY2" fmla="*/ 1716872 h 4501982"/>
              <a:gd name="connsiteX3" fmla="*/ 3573997 w 3843122"/>
              <a:gd name="connsiteY3" fmla="*/ 1756877 h 4501982"/>
              <a:gd name="connsiteX4" fmla="*/ 3544469 w 3843122"/>
              <a:gd name="connsiteY4" fmla="*/ 1794977 h 4501982"/>
              <a:gd name="connsiteX5" fmla="*/ 3530182 w 3843122"/>
              <a:gd name="connsiteY5" fmla="*/ 1814027 h 4501982"/>
              <a:gd name="connsiteX6" fmla="*/ 3514942 w 3843122"/>
              <a:gd name="connsiteY6" fmla="*/ 1832125 h 4501982"/>
              <a:gd name="connsiteX7" fmla="*/ 3483509 w 3843122"/>
              <a:gd name="connsiteY7" fmla="*/ 1869272 h 4501982"/>
              <a:gd name="connsiteX8" fmla="*/ 3450172 w 3843122"/>
              <a:gd name="connsiteY8" fmla="*/ 1904515 h 4501982"/>
              <a:gd name="connsiteX9" fmla="*/ 3416834 w 3843122"/>
              <a:gd name="connsiteY9" fmla="*/ 1938805 h 4501982"/>
              <a:gd name="connsiteX10" fmla="*/ 3106319 w 3843122"/>
              <a:gd name="connsiteY10" fmla="*/ 2164547 h 4501982"/>
              <a:gd name="connsiteX11" fmla="*/ 3063457 w 3843122"/>
              <a:gd name="connsiteY11" fmla="*/ 2186455 h 4501982"/>
              <a:gd name="connsiteX12" fmla="*/ 3019642 w 3843122"/>
              <a:gd name="connsiteY12" fmla="*/ 2205505 h 4501982"/>
              <a:gd name="connsiteX13" fmla="*/ 2997734 w 3843122"/>
              <a:gd name="connsiteY13" fmla="*/ 2215030 h 4501982"/>
              <a:gd name="connsiteX14" fmla="*/ 2974874 w 3843122"/>
              <a:gd name="connsiteY14" fmla="*/ 2222650 h 4501982"/>
              <a:gd name="connsiteX15" fmla="*/ 2929154 w 3843122"/>
              <a:gd name="connsiteY15" fmla="*/ 2238842 h 4501982"/>
              <a:gd name="connsiteX16" fmla="*/ 2741512 w 3843122"/>
              <a:gd name="connsiteY16" fmla="*/ 2280752 h 4501982"/>
              <a:gd name="connsiteX17" fmla="*/ 2645309 w 3843122"/>
              <a:gd name="connsiteY17" fmla="*/ 2290277 h 4501982"/>
              <a:gd name="connsiteX18" fmla="*/ 2597684 w 3843122"/>
              <a:gd name="connsiteY18" fmla="*/ 2292182 h 4501982"/>
              <a:gd name="connsiteX19" fmla="*/ 2549107 w 3843122"/>
              <a:gd name="connsiteY19" fmla="*/ 2292182 h 4501982"/>
              <a:gd name="connsiteX20" fmla="*/ 2501482 w 3843122"/>
              <a:gd name="connsiteY20" fmla="*/ 2289325 h 4501982"/>
              <a:gd name="connsiteX21" fmla="*/ 2477669 w 3843122"/>
              <a:gd name="connsiteY21" fmla="*/ 2287420 h 4501982"/>
              <a:gd name="connsiteX22" fmla="*/ 2453857 w 3843122"/>
              <a:gd name="connsiteY22" fmla="*/ 2284562 h 4501982"/>
              <a:gd name="connsiteX23" fmla="*/ 2406232 w 3843122"/>
              <a:gd name="connsiteY23" fmla="*/ 2278847 h 4501982"/>
              <a:gd name="connsiteX24" fmla="*/ 2358607 w 3843122"/>
              <a:gd name="connsiteY24" fmla="*/ 2270275 h 4501982"/>
              <a:gd name="connsiteX25" fmla="*/ 2334794 w 3843122"/>
              <a:gd name="connsiteY25" fmla="*/ 2265512 h 4501982"/>
              <a:gd name="connsiteX26" fmla="*/ 2311934 w 3843122"/>
              <a:gd name="connsiteY26" fmla="*/ 2259797 h 4501982"/>
              <a:gd name="connsiteX27" fmla="*/ 2265262 w 3843122"/>
              <a:gd name="connsiteY27" fmla="*/ 2247415 h 4501982"/>
              <a:gd name="connsiteX28" fmla="*/ 2219542 w 3843122"/>
              <a:gd name="connsiteY28" fmla="*/ 2232175 h 4501982"/>
              <a:gd name="connsiteX29" fmla="*/ 2196682 w 3843122"/>
              <a:gd name="connsiteY29" fmla="*/ 2224555 h 4501982"/>
              <a:gd name="connsiteX30" fmla="*/ 2174774 w 3843122"/>
              <a:gd name="connsiteY30" fmla="*/ 2215982 h 4501982"/>
              <a:gd name="connsiteX31" fmla="*/ 2130007 w 3843122"/>
              <a:gd name="connsiteY31" fmla="*/ 2196932 h 4501982"/>
              <a:gd name="connsiteX32" fmla="*/ 2087144 w 3843122"/>
              <a:gd name="connsiteY32" fmla="*/ 2175025 h 4501982"/>
              <a:gd name="connsiteX33" fmla="*/ 2004277 w 3843122"/>
              <a:gd name="connsiteY33" fmla="*/ 2126447 h 4501982"/>
              <a:gd name="connsiteX34" fmla="*/ 1993799 w 3843122"/>
              <a:gd name="connsiteY34" fmla="*/ 2119780 h 4501982"/>
              <a:gd name="connsiteX35" fmla="*/ 1984274 w 3843122"/>
              <a:gd name="connsiteY35" fmla="*/ 2113112 h 4501982"/>
              <a:gd name="connsiteX36" fmla="*/ 1965224 w 3843122"/>
              <a:gd name="connsiteY36" fmla="*/ 2098825 h 4501982"/>
              <a:gd name="connsiteX37" fmla="*/ 1946174 w 3843122"/>
              <a:gd name="connsiteY37" fmla="*/ 2084537 h 4501982"/>
              <a:gd name="connsiteX38" fmla="*/ 1927124 w 3843122"/>
              <a:gd name="connsiteY38" fmla="*/ 2069297 h 4501982"/>
              <a:gd name="connsiteX39" fmla="*/ 1909027 w 3843122"/>
              <a:gd name="connsiteY39" fmla="*/ 2054057 h 4501982"/>
              <a:gd name="connsiteX40" fmla="*/ 1890929 w 3843122"/>
              <a:gd name="connsiteY40" fmla="*/ 2037865 h 4501982"/>
              <a:gd name="connsiteX41" fmla="*/ 1856639 w 3843122"/>
              <a:gd name="connsiteY41" fmla="*/ 2004527 h 4501982"/>
              <a:gd name="connsiteX42" fmla="*/ 1738529 w 3843122"/>
              <a:gd name="connsiteY42" fmla="*/ 1853080 h 4501982"/>
              <a:gd name="connsiteX43" fmla="*/ 1654709 w 3843122"/>
              <a:gd name="connsiteY43" fmla="*/ 1679725 h 4501982"/>
              <a:gd name="connsiteX44" fmla="*/ 1608037 w 3843122"/>
              <a:gd name="connsiteY44" fmla="*/ 1493035 h 4501982"/>
              <a:gd name="connsiteX45" fmla="*/ 1601369 w 3843122"/>
              <a:gd name="connsiteY45" fmla="*/ 1300630 h 4501982"/>
              <a:gd name="connsiteX46" fmla="*/ 1614704 w 3843122"/>
              <a:gd name="connsiteY46" fmla="*/ 1205380 h 4501982"/>
              <a:gd name="connsiteX47" fmla="*/ 1626134 w 3843122"/>
              <a:gd name="connsiteY47" fmla="*/ 1158707 h 4501982"/>
              <a:gd name="connsiteX48" fmla="*/ 1632802 w 3843122"/>
              <a:gd name="connsiteY48" fmla="*/ 1135847 h 4501982"/>
              <a:gd name="connsiteX49" fmla="*/ 1640422 w 3843122"/>
              <a:gd name="connsiteY49" fmla="*/ 1112987 h 4501982"/>
              <a:gd name="connsiteX50" fmla="*/ 1656614 w 3843122"/>
              <a:gd name="connsiteY50" fmla="*/ 1068220 h 4501982"/>
              <a:gd name="connsiteX51" fmla="*/ 1676617 w 3843122"/>
              <a:gd name="connsiteY51" fmla="*/ 1024405 h 4501982"/>
              <a:gd name="connsiteX52" fmla="*/ 1725194 w 3843122"/>
              <a:gd name="connsiteY52" fmla="*/ 941537 h 4501982"/>
              <a:gd name="connsiteX53" fmla="*/ 1785202 w 3843122"/>
              <a:gd name="connsiteY53" fmla="*/ 866290 h 4501982"/>
              <a:gd name="connsiteX54" fmla="*/ 1854734 w 3843122"/>
              <a:gd name="connsiteY54" fmla="*/ 799615 h 4501982"/>
              <a:gd name="connsiteX55" fmla="*/ 2199539 w 3843122"/>
              <a:gd name="connsiteY55" fmla="*/ 639595 h 4501982"/>
              <a:gd name="connsiteX56" fmla="*/ 2390992 w 3843122"/>
              <a:gd name="connsiteY56" fmla="*/ 641500 h 4501982"/>
              <a:gd name="connsiteX57" fmla="*/ 2483384 w 3843122"/>
              <a:gd name="connsiteY57" fmla="*/ 667217 h 4501982"/>
              <a:gd name="connsiteX58" fmla="*/ 2505292 w 3843122"/>
              <a:gd name="connsiteY58" fmla="*/ 676742 h 4501982"/>
              <a:gd name="connsiteX59" fmla="*/ 2527199 w 3843122"/>
              <a:gd name="connsiteY59" fmla="*/ 687220 h 4501982"/>
              <a:gd name="connsiteX60" fmla="*/ 2549107 w 3843122"/>
              <a:gd name="connsiteY60" fmla="*/ 697697 h 4501982"/>
              <a:gd name="connsiteX61" fmla="*/ 2570062 w 3843122"/>
              <a:gd name="connsiteY61" fmla="*/ 710080 h 4501982"/>
              <a:gd name="connsiteX62" fmla="*/ 2714842 w 3843122"/>
              <a:gd name="connsiteY62" fmla="*/ 835810 h 4501982"/>
              <a:gd name="connsiteX63" fmla="*/ 2816759 w 3843122"/>
              <a:gd name="connsiteY63" fmla="*/ 998687 h 4501982"/>
              <a:gd name="connsiteX64" fmla="*/ 2889149 w 3843122"/>
              <a:gd name="connsiteY64" fmla="*/ 1373020 h 4501982"/>
              <a:gd name="connsiteX65" fmla="*/ 2810092 w 3843122"/>
              <a:gd name="connsiteY65" fmla="*/ 1748305 h 4501982"/>
              <a:gd name="connsiteX66" fmla="*/ 2641499 w 3843122"/>
              <a:gd name="connsiteY66" fmla="*/ 2094062 h 4501982"/>
              <a:gd name="connsiteX67" fmla="*/ 2171917 w 3843122"/>
              <a:gd name="connsiteY67" fmla="*/ 2701757 h 4501982"/>
              <a:gd name="connsiteX68" fmla="*/ 1872832 w 3843122"/>
              <a:gd name="connsiteY68" fmla="*/ 2943692 h 4501982"/>
              <a:gd name="connsiteX69" fmla="*/ 1531837 w 3843122"/>
              <a:gd name="connsiteY69" fmla="*/ 3120857 h 4501982"/>
              <a:gd name="connsiteX70" fmla="*/ 1508977 w 3843122"/>
              <a:gd name="connsiteY70" fmla="*/ 3129430 h 4501982"/>
              <a:gd name="connsiteX71" fmla="*/ 1486117 w 3843122"/>
              <a:gd name="connsiteY71" fmla="*/ 3137050 h 4501982"/>
              <a:gd name="connsiteX72" fmla="*/ 1440397 w 3843122"/>
              <a:gd name="connsiteY72" fmla="*/ 3152290 h 4501982"/>
              <a:gd name="connsiteX73" fmla="*/ 1348004 w 3843122"/>
              <a:gd name="connsiteY73" fmla="*/ 3178960 h 4501982"/>
              <a:gd name="connsiteX74" fmla="*/ 1253707 w 3843122"/>
              <a:gd name="connsiteY74" fmla="*/ 3198962 h 4501982"/>
              <a:gd name="connsiteX75" fmla="*/ 1206082 w 3843122"/>
              <a:gd name="connsiteY75" fmla="*/ 3206582 h 4501982"/>
              <a:gd name="connsiteX76" fmla="*/ 1158457 w 3843122"/>
              <a:gd name="connsiteY76" fmla="*/ 3213250 h 4501982"/>
              <a:gd name="connsiteX77" fmla="*/ 774599 w 3843122"/>
              <a:gd name="connsiteY77" fmla="*/ 3208487 h 4501982"/>
              <a:gd name="connsiteX78" fmla="*/ 750787 w 3843122"/>
              <a:gd name="connsiteY78" fmla="*/ 3205630 h 4501982"/>
              <a:gd name="connsiteX79" fmla="*/ 726974 w 3843122"/>
              <a:gd name="connsiteY79" fmla="*/ 3200867 h 4501982"/>
              <a:gd name="connsiteX80" fmla="*/ 679349 w 3843122"/>
              <a:gd name="connsiteY80" fmla="*/ 3191342 h 4501982"/>
              <a:gd name="connsiteX81" fmla="*/ 632677 w 3843122"/>
              <a:gd name="connsiteY81" fmla="*/ 3179912 h 4501982"/>
              <a:gd name="connsiteX82" fmla="*/ 586004 w 3843122"/>
              <a:gd name="connsiteY82" fmla="*/ 3167530 h 4501982"/>
              <a:gd name="connsiteX83" fmla="*/ 540284 w 3843122"/>
              <a:gd name="connsiteY83" fmla="*/ 3151337 h 4501982"/>
              <a:gd name="connsiteX84" fmla="*/ 495517 w 3843122"/>
              <a:gd name="connsiteY84" fmla="*/ 3135145 h 4501982"/>
              <a:gd name="connsiteX85" fmla="*/ 451702 w 3843122"/>
              <a:gd name="connsiteY85" fmla="*/ 3116095 h 4501982"/>
              <a:gd name="connsiteX86" fmla="*/ 407887 w 3843122"/>
              <a:gd name="connsiteY86" fmla="*/ 3095140 h 4501982"/>
              <a:gd name="connsiteX87" fmla="*/ 108802 w 3843122"/>
              <a:gd name="connsiteY87" fmla="*/ 2857967 h 4501982"/>
              <a:gd name="connsiteX88" fmla="*/ 81179 w 3843122"/>
              <a:gd name="connsiteY88" fmla="*/ 2818915 h 4501982"/>
              <a:gd name="connsiteX89" fmla="*/ 67844 w 3843122"/>
              <a:gd name="connsiteY89" fmla="*/ 2798912 h 4501982"/>
              <a:gd name="connsiteX90" fmla="*/ 56414 w 3843122"/>
              <a:gd name="connsiteY90" fmla="*/ 2777957 h 4501982"/>
              <a:gd name="connsiteX91" fmla="*/ 50699 w 3843122"/>
              <a:gd name="connsiteY91" fmla="*/ 2767480 h 4501982"/>
              <a:gd name="connsiteX92" fmla="*/ 45937 w 3843122"/>
              <a:gd name="connsiteY92" fmla="*/ 2757002 h 4501982"/>
              <a:gd name="connsiteX93" fmla="*/ 35459 w 3843122"/>
              <a:gd name="connsiteY93" fmla="*/ 2735095 h 4501982"/>
              <a:gd name="connsiteX94" fmla="*/ 26887 w 3843122"/>
              <a:gd name="connsiteY94" fmla="*/ 2712235 h 4501982"/>
              <a:gd name="connsiteX95" fmla="*/ 19267 w 3843122"/>
              <a:gd name="connsiteY95" fmla="*/ 2689375 h 4501982"/>
              <a:gd name="connsiteX96" fmla="*/ 4979 w 3843122"/>
              <a:gd name="connsiteY96" fmla="*/ 2498875 h 4501982"/>
              <a:gd name="connsiteX97" fmla="*/ 73559 w 3843122"/>
              <a:gd name="connsiteY97" fmla="*/ 2319805 h 4501982"/>
              <a:gd name="connsiteX98" fmla="*/ 201194 w 3843122"/>
              <a:gd name="connsiteY98" fmla="*/ 2175977 h 4501982"/>
              <a:gd name="connsiteX99" fmla="*/ 366929 w 3843122"/>
              <a:gd name="connsiteY99" fmla="*/ 2078822 h 4501982"/>
              <a:gd name="connsiteX100" fmla="*/ 553619 w 3843122"/>
              <a:gd name="connsiteY100" fmla="*/ 2033102 h 4501982"/>
              <a:gd name="connsiteX101" fmla="*/ 935572 w 3843122"/>
              <a:gd name="connsiteY101" fmla="*/ 2060725 h 4501982"/>
              <a:gd name="connsiteX102" fmla="*/ 1120357 w 3843122"/>
              <a:gd name="connsiteY102" fmla="*/ 2114065 h 4501982"/>
              <a:gd name="connsiteX103" fmla="*/ 1298474 w 3843122"/>
              <a:gd name="connsiteY103" fmla="*/ 2186455 h 4501982"/>
              <a:gd name="connsiteX104" fmla="*/ 1468019 w 3843122"/>
              <a:gd name="connsiteY104" fmla="*/ 2276942 h 4501982"/>
              <a:gd name="connsiteX105" fmla="*/ 1627087 w 3843122"/>
              <a:gd name="connsiteY105" fmla="*/ 2385527 h 4501982"/>
              <a:gd name="connsiteX106" fmla="*/ 1896644 w 3843122"/>
              <a:gd name="connsiteY106" fmla="*/ 2658895 h 4501982"/>
              <a:gd name="connsiteX107" fmla="*/ 2080477 w 3843122"/>
              <a:gd name="connsiteY107" fmla="*/ 2996080 h 4501982"/>
              <a:gd name="connsiteX108" fmla="*/ 2139532 w 3843122"/>
              <a:gd name="connsiteY108" fmla="*/ 3178960 h 4501982"/>
              <a:gd name="connsiteX109" fmla="*/ 2179537 w 3843122"/>
              <a:gd name="connsiteY109" fmla="*/ 3367555 h 4501982"/>
              <a:gd name="connsiteX110" fmla="*/ 2202397 w 3843122"/>
              <a:gd name="connsiteY110" fmla="*/ 3559007 h 4501982"/>
              <a:gd name="connsiteX111" fmla="*/ 2210969 w 3843122"/>
              <a:gd name="connsiteY111" fmla="*/ 3751412 h 4501982"/>
              <a:gd name="connsiteX112" fmla="*/ 2208112 w 3843122"/>
              <a:gd name="connsiteY112" fmla="*/ 3943817 h 4501982"/>
              <a:gd name="connsiteX113" fmla="*/ 2203349 w 3843122"/>
              <a:gd name="connsiteY113" fmla="*/ 4040020 h 4501982"/>
              <a:gd name="connsiteX114" fmla="*/ 2201444 w 3843122"/>
              <a:gd name="connsiteY114" fmla="*/ 4070500 h 4501982"/>
              <a:gd name="connsiteX115" fmla="*/ 2201444 w 3843122"/>
              <a:gd name="connsiteY115" fmla="*/ 4075262 h 4501982"/>
              <a:gd name="connsiteX116" fmla="*/ 2200492 w 3843122"/>
              <a:gd name="connsiteY116" fmla="*/ 4093360 h 4501982"/>
              <a:gd name="connsiteX117" fmla="*/ 2197634 w 3843122"/>
              <a:gd name="connsiteY117" fmla="*/ 4130507 h 4501982"/>
              <a:gd name="connsiteX118" fmla="*/ 2190967 w 3843122"/>
              <a:gd name="connsiteY118" fmla="*/ 4205755 h 4501982"/>
              <a:gd name="connsiteX119" fmla="*/ 2158582 w 3843122"/>
              <a:gd name="connsiteY119" fmla="*/ 4501982 h 4501982"/>
              <a:gd name="connsiteX0" fmla="*/ 3555550 w 3816990"/>
              <a:gd name="connsiteY0" fmla="*/ 0 h 4615084"/>
              <a:gd name="connsiteX1" fmla="*/ 3653054 w 3816990"/>
              <a:gd name="connsiteY1" fmla="*/ 1749012 h 4615084"/>
              <a:gd name="connsiteX2" fmla="*/ 3601619 w 3816990"/>
              <a:gd name="connsiteY2" fmla="*/ 1829974 h 4615084"/>
              <a:gd name="connsiteX3" fmla="*/ 3573997 w 3816990"/>
              <a:gd name="connsiteY3" fmla="*/ 1869979 h 4615084"/>
              <a:gd name="connsiteX4" fmla="*/ 3544469 w 3816990"/>
              <a:gd name="connsiteY4" fmla="*/ 1908079 h 4615084"/>
              <a:gd name="connsiteX5" fmla="*/ 3530182 w 3816990"/>
              <a:gd name="connsiteY5" fmla="*/ 1927129 h 4615084"/>
              <a:gd name="connsiteX6" fmla="*/ 3514942 w 3816990"/>
              <a:gd name="connsiteY6" fmla="*/ 1945227 h 4615084"/>
              <a:gd name="connsiteX7" fmla="*/ 3483509 w 3816990"/>
              <a:gd name="connsiteY7" fmla="*/ 1982374 h 4615084"/>
              <a:gd name="connsiteX8" fmla="*/ 3450172 w 3816990"/>
              <a:gd name="connsiteY8" fmla="*/ 2017617 h 4615084"/>
              <a:gd name="connsiteX9" fmla="*/ 3416834 w 3816990"/>
              <a:gd name="connsiteY9" fmla="*/ 2051907 h 4615084"/>
              <a:gd name="connsiteX10" fmla="*/ 3106319 w 3816990"/>
              <a:gd name="connsiteY10" fmla="*/ 2277649 h 4615084"/>
              <a:gd name="connsiteX11" fmla="*/ 3063457 w 3816990"/>
              <a:gd name="connsiteY11" fmla="*/ 2299557 h 4615084"/>
              <a:gd name="connsiteX12" fmla="*/ 3019642 w 3816990"/>
              <a:gd name="connsiteY12" fmla="*/ 2318607 h 4615084"/>
              <a:gd name="connsiteX13" fmla="*/ 2997734 w 3816990"/>
              <a:gd name="connsiteY13" fmla="*/ 2328132 h 4615084"/>
              <a:gd name="connsiteX14" fmla="*/ 2974874 w 3816990"/>
              <a:gd name="connsiteY14" fmla="*/ 2335752 h 4615084"/>
              <a:gd name="connsiteX15" fmla="*/ 2929154 w 3816990"/>
              <a:gd name="connsiteY15" fmla="*/ 2351944 h 4615084"/>
              <a:gd name="connsiteX16" fmla="*/ 2741512 w 3816990"/>
              <a:gd name="connsiteY16" fmla="*/ 2393854 h 4615084"/>
              <a:gd name="connsiteX17" fmla="*/ 2645309 w 3816990"/>
              <a:gd name="connsiteY17" fmla="*/ 2403379 h 4615084"/>
              <a:gd name="connsiteX18" fmla="*/ 2597684 w 3816990"/>
              <a:gd name="connsiteY18" fmla="*/ 2405284 h 4615084"/>
              <a:gd name="connsiteX19" fmla="*/ 2549107 w 3816990"/>
              <a:gd name="connsiteY19" fmla="*/ 2405284 h 4615084"/>
              <a:gd name="connsiteX20" fmla="*/ 2501482 w 3816990"/>
              <a:gd name="connsiteY20" fmla="*/ 2402427 h 4615084"/>
              <a:gd name="connsiteX21" fmla="*/ 2477669 w 3816990"/>
              <a:gd name="connsiteY21" fmla="*/ 2400522 h 4615084"/>
              <a:gd name="connsiteX22" fmla="*/ 2453857 w 3816990"/>
              <a:gd name="connsiteY22" fmla="*/ 2397664 h 4615084"/>
              <a:gd name="connsiteX23" fmla="*/ 2406232 w 3816990"/>
              <a:gd name="connsiteY23" fmla="*/ 2391949 h 4615084"/>
              <a:gd name="connsiteX24" fmla="*/ 2358607 w 3816990"/>
              <a:gd name="connsiteY24" fmla="*/ 2383377 h 4615084"/>
              <a:gd name="connsiteX25" fmla="*/ 2334794 w 3816990"/>
              <a:gd name="connsiteY25" fmla="*/ 2378614 h 4615084"/>
              <a:gd name="connsiteX26" fmla="*/ 2311934 w 3816990"/>
              <a:gd name="connsiteY26" fmla="*/ 2372899 h 4615084"/>
              <a:gd name="connsiteX27" fmla="*/ 2265262 w 3816990"/>
              <a:gd name="connsiteY27" fmla="*/ 2360517 h 4615084"/>
              <a:gd name="connsiteX28" fmla="*/ 2219542 w 3816990"/>
              <a:gd name="connsiteY28" fmla="*/ 2345277 h 4615084"/>
              <a:gd name="connsiteX29" fmla="*/ 2196682 w 3816990"/>
              <a:gd name="connsiteY29" fmla="*/ 2337657 h 4615084"/>
              <a:gd name="connsiteX30" fmla="*/ 2174774 w 3816990"/>
              <a:gd name="connsiteY30" fmla="*/ 2329084 h 4615084"/>
              <a:gd name="connsiteX31" fmla="*/ 2130007 w 3816990"/>
              <a:gd name="connsiteY31" fmla="*/ 2310034 h 4615084"/>
              <a:gd name="connsiteX32" fmla="*/ 2087144 w 3816990"/>
              <a:gd name="connsiteY32" fmla="*/ 2288127 h 4615084"/>
              <a:gd name="connsiteX33" fmla="*/ 2004277 w 3816990"/>
              <a:gd name="connsiteY33" fmla="*/ 2239549 h 4615084"/>
              <a:gd name="connsiteX34" fmla="*/ 1993799 w 3816990"/>
              <a:gd name="connsiteY34" fmla="*/ 2232882 h 4615084"/>
              <a:gd name="connsiteX35" fmla="*/ 1984274 w 3816990"/>
              <a:gd name="connsiteY35" fmla="*/ 2226214 h 4615084"/>
              <a:gd name="connsiteX36" fmla="*/ 1965224 w 3816990"/>
              <a:gd name="connsiteY36" fmla="*/ 2211927 h 4615084"/>
              <a:gd name="connsiteX37" fmla="*/ 1946174 w 3816990"/>
              <a:gd name="connsiteY37" fmla="*/ 2197639 h 4615084"/>
              <a:gd name="connsiteX38" fmla="*/ 1927124 w 3816990"/>
              <a:gd name="connsiteY38" fmla="*/ 2182399 h 4615084"/>
              <a:gd name="connsiteX39" fmla="*/ 1909027 w 3816990"/>
              <a:gd name="connsiteY39" fmla="*/ 2167159 h 4615084"/>
              <a:gd name="connsiteX40" fmla="*/ 1890929 w 3816990"/>
              <a:gd name="connsiteY40" fmla="*/ 2150967 h 4615084"/>
              <a:gd name="connsiteX41" fmla="*/ 1856639 w 3816990"/>
              <a:gd name="connsiteY41" fmla="*/ 2117629 h 4615084"/>
              <a:gd name="connsiteX42" fmla="*/ 1738529 w 3816990"/>
              <a:gd name="connsiteY42" fmla="*/ 1966182 h 4615084"/>
              <a:gd name="connsiteX43" fmla="*/ 1654709 w 3816990"/>
              <a:gd name="connsiteY43" fmla="*/ 1792827 h 4615084"/>
              <a:gd name="connsiteX44" fmla="*/ 1608037 w 3816990"/>
              <a:gd name="connsiteY44" fmla="*/ 1606137 h 4615084"/>
              <a:gd name="connsiteX45" fmla="*/ 1601369 w 3816990"/>
              <a:gd name="connsiteY45" fmla="*/ 1413732 h 4615084"/>
              <a:gd name="connsiteX46" fmla="*/ 1614704 w 3816990"/>
              <a:gd name="connsiteY46" fmla="*/ 1318482 h 4615084"/>
              <a:gd name="connsiteX47" fmla="*/ 1626134 w 3816990"/>
              <a:gd name="connsiteY47" fmla="*/ 1271809 h 4615084"/>
              <a:gd name="connsiteX48" fmla="*/ 1632802 w 3816990"/>
              <a:gd name="connsiteY48" fmla="*/ 1248949 h 4615084"/>
              <a:gd name="connsiteX49" fmla="*/ 1640422 w 3816990"/>
              <a:gd name="connsiteY49" fmla="*/ 1226089 h 4615084"/>
              <a:gd name="connsiteX50" fmla="*/ 1656614 w 3816990"/>
              <a:gd name="connsiteY50" fmla="*/ 1181322 h 4615084"/>
              <a:gd name="connsiteX51" fmla="*/ 1676617 w 3816990"/>
              <a:gd name="connsiteY51" fmla="*/ 1137507 h 4615084"/>
              <a:gd name="connsiteX52" fmla="*/ 1725194 w 3816990"/>
              <a:gd name="connsiteY52" fmla="*/ 1054639 h 4615084"/>
              <a:gd name="connsiteX53" fmla="*/ 1785202 w 3816990"/>
              <a:gd name="connsiteY53" fmla="*/ 979392 h 4615084"/>
              <a:gd name="connsiteX54" fmla="*/ 1854734 w 3816990"/>
              <a:gd name="connsiteY54" fmla="*/ 912717 h 4615084"/>
              <a:gd name="connsiteX55" fmla="*/ 2199539 w 3816990"/>
              <a:gd name="connsiteY55" fmla="*/ 752697 h 4615084"/>
              <a:gd name="connsiteX56" fmla="*/ 2390992 w 3816990"/>
              <a:gd name="connsiteY56" fmla="*/ 754602 h 4615084"/>
              <a:gd name="connsiteX57" fmla="*/ 2483384 w 3816990"/>
              <a:gd name="connsiteY57" fmla="*/ 780319 h 4615084"/>
              <a:gd name="connsiteX58" fmla="*/ 2505292 w 3816990"/>
              <a:gd name="connsiteY58" fmla="*/ 789844 h 4615084"/>
              <a:gd name="connsiteX59" fmla="*/ 2527199 w 3816990"/>
              <a:gd name="connsiteY59" fmla="*/ 800322 h 4615084"/>
              <a:gd name="connsiteX60" fmla="*/ 2549107 w 3816990"/>
              <a:gd name="connsiteY60" fmla="*/ 810799 h 4615084"/>
              <a:gd name="connsiteX61" fmla="*/ 2570062 w 3816990"/>
              <a:gd name="connsiteY61" fmla="*/ 823182 h 4615084"/>
              <a:gd name="connsiteX62" fmla="*/ 2714842 w 3816990"/>
              <a:gd name="connsiteY62" fmla="*/ 948912 h 4615084"/>
              <a:gd name="connsiteX63" fmla="*/ 2816759 w 3816990"/>
              <a:gd name="connsiteY63" fmla="*/ 1111789 h 4615084"/>
              <a:gd name="connsiteX64" fmla="*/ 2889149 w 3816990"/>
              <a:gd name="connsiteY64" fmla="*/ 1486122 h 4615084"/>
              <a:gd name="connsiteX65" fmla="*/ 2810092 w 3816990"/>
              <a:gd name="connsiteY65" fmla="*/ 1861407 h 4615084"/>
              <a:gd name="connsiteX66" fmla="*/ 2641499 w 3816990"/>
              <a:gd name="connsiteY66" fmla="*/ 2207164 h 4615084"/>
              <a:gd name="connsiteX67" fmla="*/ 2171917 w 3816990"/>
              <a:gd name="connsiteY67" fmla="*/ 2814859 h 4615084"/>
              <a:gd name="connsiteX68" fmla="*/ 1872832 w 3816990"/>
              <a:gd name="connsiteY68" fmla="*/ 3056794 h 4615084"/>
              <a:gd name="connsiteX69" fmla="*/ 1531837 w 3816990"/>
              <a:gd name="connsiteY69" fmla="*/ 3233959 h 4615084"/>
              <a:gd name="connsiteX70" fmla="*/ 1508977 w 3816990"/>
              <a:gd name="connsiteY70" fmla="*/ 3242532 h 4615084"/>
              <a:gd name="connsiteX71" fmla="*/ 1486117 w 3816990"/>
              <a:gd name="connsiteY71" fmla="*/ 3250152 h 4615084"/>
              <a:gd name="connsiteX72" fmla="*/ 1440397 w 3816990"/>
              <a:gd name="connsiteY72" fmla="*/ 3265392 h 4615084"/>
              <a:gd name="connsiteX73" fmla="*/ 1348004 w 3816990"/>
              <a:gd name="connsiteY73" fmla="*/ 3292062 h 4615084"/>
              <a:gd name="connsiteX74" fmla="*/ 1253707 w 3816990"/>
              <a:gd name="connsiteY74" fmla="*/ 3312064 h 4615084"/>
              <a:gd name="connsiteX75" fmla="*/ 1206082 w 3816990"/>
              <a:gd name="connsiteY75" fmla="*/ 3319684 h 4615084"/>
              <a:gd name="connsiteX76" fmla="*/ 1158457 w 3816990"/>
              <a:gd name="connsiteY76" fmla="*/ 3326352 h 4615084"/>
              <a:gd name="connsiteX77" fmla="*/ 774599 w 3816990"/>
              <a:gd name="connsiteY77" fmla="*/ 3321589 h 4615084"/>
              <a:gd name="connsiteX78" fmla="*/ 750787 w 3816990"/>
              <a:gd name="connsiteY78" fmla="*/ 3318732 h 4615084"/>
              <a:gd name="connsiteX79" fmla="*/ 726974 w 3816990"/>
              <a:gd name="connsiteY79" fmla="*/ 3313969 h 4615084"/>
              <a:gd name="connsiteX80" fmla="*/ 679349 w 3816990"/>
              <a:gd name="connsiteY80" fmla="*/ 3304444 h 4615084"/>
              <a:gd name="connsiteX81" fmla="*/ 632677 w 3816990"/>
              <a:gd name="connsiteY81" fmla="*/ 3293014 h 4615084"/>
              <a:gd name="connsiteX82" fmla="*/ 586004 w 3816990"/>
              <a:gd name="connsiteY82" fmla="*/ 3280632 h 4615084"/>
              <a:gd name="connsiteX83" fmla="*/ 540284 w 3816990"/>
              <a:gd name="connsiteY83" fmla="*/ 3264439 h 4615084"/>
              <a:gd name="connsiteX84" fmla="*/ 495517 w 3816990"/>
              <a:gd name="connsiteY84" fmla="*/ 3248247 h 4615084"/>
              <a:gd name="connsiteX85" fmla="*/ 451702 w 3816990"/>
              <a:gd name="connsiteY85" fmla="*/ 3229197 h 4615084"/>
              <a:gd name="connsiteX86" fmla="*/ 407887 w 3816990"/>
              <a:gd name="connsiteY86" fmla="*/ 3208242 h 4615084"/>
              <a:gd name="connsiteX87" fmla="*/ 108802 w 3816990"/>
              <a:gd name="connsiteY87" fmla="*/ 2971069 h 4615084"/>
              <a:gd name="connsiteX88" fmla="*/ 81179 w 3816990"/>
              <a:gd name="connsiteY88" fmla="*/ 2932017 h 4615084"/>
              <a:gd name="connsiteX89" fmla="*/ 67844 w 3816990"/>
              <a:gd name="connsiteY89" fmla="*/ 2912014 h 4615084"/>
              <a:gd name="connsiteX90" fmla="*/ 56414 w 3816990"/>
              <a:gd name="connsiteY90" fmla="*/ 2891059 h 4615084"/>
              <a:gd name="connsiteX91" fmla="*/ 50699 w 3816990"/>
              <a:gd name="connsiteY91" fmla="*/ 2880582 h 4615084"/>
              <a:gd name="connsiteX92" fmla="*/ 45937 w 3816990"/>
              <a:gd name="connsiteY92" fmla="*/ 2870104 h 4615084"/>
              <a:gd name="connsiteX93" fmla="*/ 35459 w 3816990"/>
              <a:gd name="connsiteY93" fmla="*/ 2848197 h 4615084"/>
              <a:gd name="connsiteX94" fmla="*/ 26887 w 3816990"/>
              <a:gd name="connsiteY94" fmla="*/ 2825337 h 4615084"/>
              <a:gd name="connsiteX95" fmla="*/ 19267 w 3816990"/>
              <a:gd name="connsiteY95" fmla="*/ 2802477 h 4615084"/>
              <a:gd name="connsiteX96" fmla="*/ 4979 w 3816990"/>
              <a:gd name="connsiteY96" fmla="*/ 2611977 h 4615084"/>
              <a:gd name="connsiteX97" fmla="*/ 73559 w 3816990"/>
              <a:gd name="connsiteY97" fmla="*/ 2432907 h 4615084"/>
              <a:gd name="connsiteX98" fmla="*/ 201194 w 3816990"/>
              <a:gd name="connsiteY98" fmla="*/ 2289079 h 4615084"/>
              <a:gd name="connsiteX99" fmla="*/ 366929 w 3816990"/>
              <a:gd name="connsiteY99" fmla="*/ 2191924 h 4615084"/>
              <a:gd name="connsiteX100" fmla="*/ 553619 w 3816990"/>
              <a:gd name="connsiteY100" fmla="*/ 2146204 h 4615084"/>
              <a:gd name="connsiteX101" fmla="*/ 935572 w 3816990"/>
              <a:gd name="connsiteY101" fmla="*/ 2173827 h 4615084"/>
              <a:gd name="connsiteX102" fmla="*/ 1120357 w 3816990"/>
              <a:gd name="connsiteY102" fmla="*/ 2227167 h 4615084"/>
              <a:gd name="connsiteX103" fmla="*/ 1298474 w 3816990"/>
              <a:gd name="connsiteY103" fmla="*/ 2299557 h 4615084"/>
              <a:gd name="connsiteX104" fmla="*/ 1468019 w 3816990"/>
              <a:gd name="connsiteY104" fmla="*/ 2390044 h 4615084"/>
              <a:gd name="connsiteX105" fmla="*/ 1627087 w 3816990"/>
              <a:gd name="connsiteY105" fmla="*/ 2498629 h 4615084"/>
              <a:gd name="connsiteX106" fmla="*/ 1896644 w 3816990"/>
              <a:gd name="connsiteY106" fmla="*/ 2771997 h 4615084"/>
              <a:gd name="connsiteX107" fmla="*/ 2080477 w 3816990"/>
              <a:gd name="connsiteY107" fmla="*/ 3109182 h 4615084"/>
              <a:gd name="connsiteX108" fmla="*/ 2139532 w 3816990"/>
              <a:gd name="connsiteY108" fmla="*/ 3292062 h 4615084"/>
              <a:gd name="connsiteX109" fmla="*/ 2179537 w 3816990"/>
              <a:gd name="connsiteY109" fmla="*/ 3480657 h 4615084"/>
              <a:gd name="connsiteX110" fmla="*/ 2202397 w 3816990"/>
              <a:gd name="connsiteY110" fmla="*/ 3672109 h 4615084"/>
              <a:gd name="connsiteX111" fmla="*/ 2210969 w 3816990"/>
              <a:gd name="connsiteY111" fmla="*/ 3864514 h 4615084"/>
              <a:gd name="connsiteX112" fmla="*/ 2208112 w 3816990"/>
              <a:gd name="connsiteY112" fmla="*/ 4056919 h 4615084"/>
              <a:gd name="connsiteX113" fmla="*/ 2203349 w 3816990"/>
              <a:gd name="connsiteY113" fmla="*/ 4153122 h 4615084"/>
              <a:gd name="connsiteX114" fmla="*/ 2201444 w 3816990"/>
              <a:gd name="connsiteY114" fmla="*/ 4183602 h 4615084"/>
              <a:gd name="connsiteX115" fmla="*/ 2201444 w 3816990"/>
              <a:gd name="connsiteY115" fmla="*/ 4188364 h 4615084"/>
              <a:gd name="connsiteX116" fmla="*/ 2200492 w 3816990"/>
              <a:gd name="connsiteY116" fmla="*/ 4206462 h 4615084"/>
              <a:gd name="connsiteX117" fmla="*/ 2197634 w 3816990"/>
              <a:gd name="connsiteY117" fmla="*/ 4243609 h 4615084"/>
              <a:gd name="connsiteX118" fmla="*/ 2190967 w 3816990"/>
              <a:gd name="connsiteY118" fmla="*/ 4318857 h 4615084"/>
              <a:gd name="connsiteX119" fmla="*/ 2158582 w 3816990"/>
              <a:gd name="connsiteY119" fmla="*/ 4615084 h 4615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3816990" h="4615084">
                <a:moveTo>
                  <a:pt x="3555550" y="0"/>
                </a:moveTo>
                <a:cubicBezTo>
                  <a:pt x="4037003" y="944429"/>
                  <a:pt x="3718777" y="1638522"/>
                  <a:pt x="3653054" y="1749012"/>
                </a:cubicBezTo>
                <a:cubicBezTo>
                  <a:pt x="3635909" y="1776634"/>
                  <a:pt x="3619717" y="1804257"/>
                  <a:pt x="3601619" y="1829974"/>
                </a:cubicBezTo>
                <a:cubicBezTo>
                  <a:pt x="3592094" y="1843309"/>
                  <a:pt x="3583522" y="1856644"/>
                  <a:pt x="3573997" y="1869979"/>
                </a:cubicBezTo>
                <a:lnTo>
                  <a:pt x="3544469" y="1908079"/>
                </a:lnTo>
                <a:lnTo>
                  <a:pt x="3530182" y="1927129"/>
                </a:lnTo>
                <a:lnTo>
                  <a:pt x="3514942" y="1945227"/>
                </a:lnTo>
                <a:lnTo>
                  <a:pt x="3483509" y="1982374"/>
                </a:lnTo>
                <a:cubicBezTo>
                  <a:pt x="3473032" y="1993804"/>
                  <a:pt x="3461602" y="2006187"/>
                  <a:pt x="3450172" y="2017617"/>
                </a:cubicBezTo>
                <a:cubicBezTo>
                  <a:pt x="3438742" y="2029047"/>
                  <a:pt x="3428264" y="2041429"/>
                  <a:pt x="3416834" y="2051907"/>
                </a:cubicBezTo>
                <a:cubicBezTo>
                  <a:pt x="3325394" y="2141442"/>
                  <a:pt x="3221572" y="2219547"/>
                  <a:pt x="3106319" y="2277649"/>
                </a:cubicBezTo>
                <a:cubicBezTo>
                  <a:pt x="3092032" y="2285269"/>
                  <a:pt x="3077744" y="2292889"/>
                  <a:pt x="3063457" y="2299557"/>
                </a:cubicBezTo>
                <a:lnTo>
                  <a:pt x="3019642" y="2318607"/>
                </a:lnTo>
                <a:cubicBezTo>
                  <a:pt x="3012022" y="2321464"/>
                  <a:pt x="3005354" y="2325274"/>
                  <a:pt x="2997734" y="2328132"/>
                </a:cubicBezTo>
                <a:lnTo>
                  <a:pt x="2974874" y="2335752"/>
                </a:lnTo>
                <a:lnTo>
                  <a:pt x="2929154" y="2351944"/>
                </a:lnTo>
                <a:cubicBezTo>
                  <a:pt x="2867242" y="2370042"/>
                  <a:pt x="2805329" y="2386234"/>
                  <a:pt x="2741512" y="2393854"/>
                </a:cubicBezTo>
                <a:cubicBezTo>
                  <a:pt x="2710079" y="2399569"/>
                  <a:pt x="2677694" y="2401474"/>
                  <a:pt x="2645309" y="2403379"/>
                </a:cubicBezTo>
                <a:cubicBezTo>
                  <a:pt x="2629117" y="2405284"/>
                  <a:pt x="2612924" y="2404332"/>
                  <a:pt x="2597684" y="2405284"/>
                </a:cubicBezTo>
                <a:cubicBezTo>
                  <a:pt x="2581492" y="2405284"/>
                  <a:pt x="2565299" y="2406237"/>
                  <a:pt x="2549107" y="2405284"/>
                </a:cubicBezTo>
                <a:lnTo>
                  <a:pt x="2501482" y="2402427"/>
                </a:lnTo>
                <a:cubicBezTo>
                  <a:pt x="2493862" y="2401474"/>
                  <a:pt x="2485289" y="2401474"/>
                  <a:pt x="2477669" y="2400522"/>
                </a:cubicBezTo>
                <a:lnTo>
                  <a:pt x="2453857" y="2397664"/>
                </a:lnTo>
                <a:lnTo>
                  <a:pt x="2406232" y="2391949"/>
                </a:lnTo>
                <a:lnTo>
                  <a:pt x="2358607" y="2383377"/>
                </a:lnTo>
                <a:lnTo>
                  <a:pt x="2334794" y="2378614"/>
                </a:lnTo>
                <a:lnTo>
                  <a:pt x="2311934" y="2372899"/>
                </a:lnTo>
                <a:lnTo>
                  <a:pt x="2265262" y="2360517"/>
                </a:lnTo>
                <a:cubicBezTo>
                  <a:pt x="2250022" y="2355754"/>
                  <a:pt x="2234782" y="2350039"/>
                  <a:pt x="2219542" y="2345277"/>
                </a:cubicBezTo>
                <a:lnTo>
                  <a:pt x="2196682" y="2337657"/>
                </a:lnTo>
                <a:cubicBezTo>
                  <a:pt x="2189062" y="2334799"/>
                  <a:pt x="2181442" y="2331942"/>
                  <a:pt x="2174774" y="2329084"/>
                </a:cubicBezTo>
                <a:lnTo>
                  <a:pt x="2130007" y="2310034"/>
                </a:lnTo>
                <a:cubicBezTo>
                  <a:pt x="2115719" y="2303367"/>
                  <a:pt x="2101432" y="2295747"/>
                  <a:pt x="2087144" y="2288127"/>
                </a:cubicBezTo>
                <a:cubicBezTo>
                  <a:pt x="2057617" y="2274792"/>
                  <a:pt x="2030947" y="2256694"/>
                  <a:pt x="2004277" y="2239549"/>
                </a:cubicBezTo>
                <a:cubicBezTo>
                  <a:pt x="2000467" y="2237644"/>
                  <a:pt x="1997609" y="2235739"/>
                  <a:pt x="1993799" y="2232882"/>
                </a:cubicBezTo>
                <a:lnTo>
                  <a:pt x="1984274" y="2226214"/>
                </a:lnTo>
                <a:lnTo>
                  <a:pt x="1965224" y="2211927"/>
                </a:lnTo>
                <a:lnTo>
                  <a:pt x="1946174" y="2197639"/>
                </a:lnTo>
                <a:cubicBezTo>
                  <a:pt x="1939507" y="2192877"/>
                  <a:pt x="1932839" y="2188114"/>
                  <a:pt x="1927124" y="2182399"/>
                </a:cubicBezTo>
                <a:lnTo>
                  <a:pt x="1909027" y="2167159"/>
                </a:lnTo>
                <a:cubicBezTo>
                  <a:pt x="1903312" y="2161444"/>
                  <a:pt x="1897597" y="2156682"/>
                  <a:pt x="1890929" y="2150967"/>
                </a:cubicBezTo>
                <a:cubicBezTo>
                  <a:pt x="1878547" y="2140489"/>
                  <a:pt x="1868069" y="2129059"/>
                  <a:pt x="1856639" y="2117629"/>
                </a:cubicBezTo>
                <a:cubicBezTo>
                  <a:pt x="1811872" y="2071909"/>
                  <a:pt x="1772819" y="2020474"/>
                  <a:pt x="1738529" y="1966182"/>
                </a:cubicBezTo>
                <a:cubicBezTo>
                  <a:pt x="1705192" y="1910937"/>
                  <a:pt x="1676617" y="1853787"/>
                  <a:pt x="1654709" y="1792827"/>
                </a:cubicBezTo>
                <a:cubicBezTo>
                  <a:pt x="1632802" y="1732819"/>
                  <a:pt x="1616609" y="1669954"/>
                  <a:pt x="1608037" y="1606137"/>
                </a:cubicBezTo>
                <a:cubicBezTo>
                  <a:pt x="1599464" y="1542319"/>
                  <a:pt x="1596607" y="1478502"/>
                  <a:pt x="1601369" y="1413732"/>
                </a:cubicBezTo>
                <a:cubicBezTo>
                  <a:pt x="1603274" y="1381347"/>
                  <a:pt x="1608989" y="1349914"/>
                  <a:pt x="1614704" y="1318482"/>
                </a:cubicBezTo>
                <a:cubicBezTo>
                  <a:pt x="1618514" y="1303242"/>
                  <a:pt x="1621372" y="1287049"/>
                  <a:pt x="1626134" y="1271809"/>
                </a:cubicBezTo>
                <a:lnTo>
                  <a:pt x="1632802" y="1248949"/>
                </a:lnTo>
                <a:lnTo>
                  <a:pt x="1640422" y="1226089"/>
                </a:lnTo>
                <a:cubicBezTo>
                  <a:pt x="1645184" y="1210849"/>
                  <a:pt x="1651852" y="1195609"/>
                  <a:pt x="1656614" y="1181322"/>
                </a:cubicBezTo>
                <a:cubicBezTo>
                  <a:pt x="1663282" y="1167034"/>
                  <a:pt x="1668997" y="1151794"/>
                  <a:pt x="1676617" y="1137507"/>
                </a:cubicBezTo>
                <a:cubicBezTo>
                  <a:pt x="1690904" y="1108932"/>
                  <a:pt x="1707097" y="1081309"/>
                  <a:pt x="1725194" y="1054639"/>
                </a:cubicBezTo>
                <a:cubicBezTo>
                  <a:pt x="1743292" y="1027969"/>
                  <a:pt x="1763294" y="1003204"/>
                  <a:pt x="1785202" y="979392"/>
                </a:cubicBezTo>
                <a:cubicBezTo>
                  <a:pt x="1807109" y="955579"/>
                  <a:pt x="1829969" y="933672"/>
                  <a:pt x="1854734" y="912717"/>
                </a:cubicBezTo>
                <a:cubicBezTo>
                  <a:pt x="1952842" y="829849"/>
                  <a:pt x="2072857" y="772699"/>
                  <a:pt x="2199539" y="752697"/>
                </a:cubicBezTo>
                <a:cubicBezTo>
                  <a:pt x="2263357" y="742219"/>
                  <a:pt x="2328127" y="743172"/>
                  <a:pt x="2390992" y="754602"/>
                </a:cubicBezTo>
                <a:cubicBezTo>
                  <a:pt x="2422424" y="760317"/>
                  <a:pt x="2453857" y="768889"/>
                  <a:pt x="2483384" y="780319"/>
                </a:cubicBezTo>
                <a:cubicBezTo>
                  <a:pt x="2491004" y="783177"/>
                  <a:pt x="2498624" y="786034"/>
                  <a:pt x="2505292" y="789844"/>
                </a:cubicBezTo>
                <a:lnTo>
                  <a:pt x="2527199" y="800322"/>
                </a:lnTo>
                <a:lnTo>
                  <a:pt x="2549107" y="810799"/>
                </a:lnTo>
                <a:lnTo>
                  <a:pt x="2570062" y="823182"/>
                </a:lnTo>
                <a:cubicBezTo>
                  <a:pt x="2625307" y="856519"/>
                  <a:pt x="2673884" y="899382"/>
                  <a:pt x="2714842" y="948912"/>
                </a:cubicBezTo>
                <a:cubicBezTo>
                  <a:pt x="2755799" y="998442"/>
                  <a:pt x="2790089" y="1053687"/>
                  <a:pt x="2816759" y="1111789"/>
                </a:cubicBezTo>
                <a:cubicBezTo>
                  <a:pt x="2870099" y="1228947"/>
                  <a:pt x="2893912" y="1358487"/>
                  <a:pt x="2889149" y="1486122"/>
                </a:cubicBezTo>
                <a:cubicBezTo>
                  <a:pt x="2884387" y="1614709"/>
                  <a:pt x="2854859" y="1741392"/>
                  <a:pt x="2810092" y="1861407"/>
                </a:cubicBezTo>
                <a:cubicBezTo>
                  <a:pt x="2765324" y="1981422"/>
                  <a:pt x="2706269" y="2096674"/>
                  <a:pt x="2641499" y="2207164"/>
                </a:cubicBezTo>
                <a:cubicBezTo>
                  <a:pt x="2511007" y="2428144"/>
                  <a:pt x="2356702" y="2635789"/>
                  <a:pt x="2171917" y="2814859"/>
                </a:cubicBezTo>
                <a:cubicBezTo>
                  <a:pt x="2080477" y="2904394"/>
                  <a:pt x="1980464" y="2986309"/>
                  <a:pt x="1872832" y="3056794"/>
                </a:cubicBezTo>
                <a:cubicBezTo>
                  <a:pt x="1766152" y="3127279"/>
                  <a:pt x="1651852" y="3188239"/>
                  <a:pt x="1531837" y="3233959"/>
                </a:cubicBezTo>
                <a:lnTo>
                  <a:pt x="1508977" y="3242532"/>
                </a:lnTo>
                <a:lnTo>
                  <a:pt x="1486117" y="3250152"/>
                </a:lnTo>
                <a:lnTo>
                  <a:pt x="1440397" y="3265392"/>
                </a:lnTo>
                <a:cubicBezTo>
                  <a:pt x="1409917" y="3274917"/>
                  <a:pt x="1378484" y="3282537"/>
                  <a:pt x="1348004" y="3292062"/>
                </a:cubicBezTo>
                <a:cubicBezTo>
                  <a:pt x="1316572" y="3298729"/>
                  <a:pt x="1285139" y="3306349"/>
                  <a:pt x="1253707" y="3312064"/>
                </a:cubicBezTo>
                <a:lnTo>
                  <a:pt x="1206082" y="3319684"/>
                </a:lnTo>
                <a:cubicBezTo>
                  <a:pt x="1189889" y="3322542"/>
                  <a:pt x="1174649" y="3325399"/>
                  <a:pt x="1158457" y="3326352"/>
                </a:cubicBezTo>
                <a:cubicBezTo>
                  <a:pt x="1030822" y="3341592"/>
                  <a:pt x="901282" y="3340639"/>
                  <a:pt x="774599" y="3321589"/>
                </a:cubicBezTo>
                <a:lnTo>
                  <a:pt x="750787" y="3318732"/>
                </a:lnTo>
                <a:cubicBezTo>
                  <a:pt x="743167" y="3317779"/>
                  <a:pt x="734594" y="3315874"/>
                  <a:pt x="726974" y="3313969"/>
                </a:cubicBezTo>
                <a:lnTo>
                  <a:pt x="679349" y="3304444"/>
                </a:lnTo>
                <a:cubicBezTo>
                  <a:pt x="663157" y="3301587"/>
                  <a:pt x="647917" y="3296824"/>
                  <a:pt x="632677" y="3293014"/>
                </a:cubicBezTo>
                <a:lnTo>
                  <a:pt x="586004" y="3280632"/>
                </a:lnTo>
                <a:cubicBezTo>
                  <a:pt x="570764" y="3275869"/>
                  <a:pt x="555524" y="3270154"/>
                  <a:pt x="540284" y="3264439"/>
                </a:cubicBezTo>
                <a:cubicBezTo>
                  <a:pt x="525044" y="3258724"/>
                  <a:pt x="509804" y="3253962"/>
                  <a:pt x="495517" y="3248247"/>
                </a:cubicBezTo>
                <a:lnTo>
                  <a:pt x="451702" y="3229197"/>
                </a:lnTo>
                <a:cubicBezTo>
                  <a:pt x="437414" y="3222529"/>
                  <a:pt x="422174" y="3216814"/>
                  <a:pt x="407887" y="3208242"/>
                </a:cubicBezTo>
                <a:cubicBezTo>
                  <a:pt x="292634" y="3152044"/>
                  <a:pt x="187859" y="3072034"/>
                  <a:pt x="108802" y="2971069"/>
                </a:cubicBezTo>
                <a:cubicBezTo>
                  <a:pt x="99277" y="2957734"/>
                  <a:pt x="89752" y="2945352"/>
                  <a:pt x="81179" y="2932017"/>
                </a:cubicBezTo>
                <a:cubicBezTo>
                  <a:pt x="77369" y="2925349"/>
                  <a:pt x="72607" y="2918682"/>
                  <a:pt x="67844" y="2912014"/>
                </a:cubicBezTo>
                <a:lnTo>
                  <a:pt x="56414" y="2891059"/>
                </a:lnTo>
                <a:lnTo>
                  <a:pt x="50699" y="2880582"/>
                </a:lnTo>
                <a:lnTo>
                  <a:pt x="45937" y="2870104"/>
                </a:lnTo>
                <a:lnTo>
                  <a:pt x="35459" y="2848197"/>
                </a:lnTo>
                <a:lnTo>
                  <a:pt x="26887" y="2825337"/>
                </a:lnTo>
                <a:cubicBezTo>
                  <a:pt x="24029" y="2817717"/>
                  <a:pt x="21172" y="2810097"/>
                  <a:pt x="19267" y="2802477"/>
                </a:cubicBezTo>
                <a:cubicBezTo>
                  <a:pt x="1169" y="2741517"/>
                  <a:pt x="-5498" y="2675794"/>
                  <a:pt x="4979" y="2611977"/>
                </a:cubicBezTo>
                <a:cubicBezTo>
                  <a:pt x="15457" y="2548159"/>
                  <a:pt x="39269" y="2488152"/>
                  <a:pt x="73559" y="2432907"/>
                </a:cubicBezTo>
                <a:cubicBezTo>
                  <a:pt x="107849" y="2378614"/>
                  <a:pt x="150712" y="2330037"/>
                  <a:pt x="201194" y="2289079"/>
                </a:cubicBezTo>
                <a:cubicBezTo>
                  <a:pt x="250724" y="2249074"/>
                  <a:pt x="306922" y="2215737"/>
                  <a:pt x="366929" y="2191924"/>
                </a:cubicBezTo>
                <a:cubicBezTo>
                  <a:pt x="426937" y="2169064"/>
                  <a:pt x="489802" y="2153824"/>
                  <a:pt x="553619" y="2146204"/>
                </a:cubicBezTo>
                <a:cubicBezTo>
                  <a:pt x="681254" y="2131917"/>
                  <a:pt x="810794" y="2145252"/>
                  <a:pt x="935572" y="2173827"/>
                </a:cubicBezTo>
                <a:cubicBezTo>
                  <a:pt x="998437" y="2188114"/>
                  <a:pt x="1059397" y="2207164"/>
                  <a:pt x="1120357" y="2227167"/>
                </a:cubicBezTo>
                <a:cubicBezTo>
                  <a:pt x="1181317" y="2248122"/>
                  <a:pt x="1240372" y="2272887"/>
                  <a:pt x="1298474" y="2299557"/>
                </a:cubicBezTo>
                <a:cubicBezTo>
                  <a:pt x="1356577" y="2327179"/>
                  <a:pt x="1413727" y="2356707"/>
                  <a:pt x="1468019" y="2390044"/>
                </a:cubicBezTo>
                <a:cubicBezTo>
                  <a:pt x="1522312" y="2423382"/>
                  <a:pt x="1576604" y="2459577"/>
                  <a:pt x="1627087" y="2498629"/>
                </a:cubicBezTo>
                <a:cubicBezTo>
                  <a:pt x="1728052" y="2577687"/>
                  <a:pt x="1820444" y="2669127"/>
                  <a:pt x="1896644" y="2771997"/>
                </a:cubicBezTo>
                <a:cubicBezTo>
                  <a:pt x="1973797" y="2874867"/>
                  <a:pt x="2033804" y="2989167"/>
                  <a:pt x="2080477" y="3109182"/>
                </a:cubicBezTo>
                <a:cubicBezTo>
                  <a:pt x="2103337" y="3169189"/>
                  <a:pt x="2123339" y="3230149"/>
                  <a:pt x="2139532" y="3292062"/>
                </a:cubicBezTo>
                <a:cubicBezTo>
                  <a:pt x="2156677" y="3353974"/>
                  <a:pt x="2169059" y="3416839"/>
                  <a:pt x="2179537" y="3480657"/>
                </a:cubicBezTo>
                <a:cubicBezTo>
                  <a:pt x="2190014" y="3543522"/>
                  <a:pt x="2197634" y="3607339"/>
                  <a:pt x="2202397" y="3672109"/>
                </a:cubicBezTo>
                <a:cubicBezTo>
                  <a:pt x="2208112" y="3735927"/>
                  <a:pt x="2210017" y="3800697"/>
                  <a:pt x="2210969" y="3864514"/>
                </a:cubicBezTo>
                <a:cubicBezTo>
                  <a:pt x="2211922" y="3928332"/>
                  <a:pt x="2210969" y="3993102"/>
                  <a:pt x="2208112" y="4056919"/>
                </a:cubicBezTo>
                <a:cubicBezTo>
                  <a:pt x="2206207" y="4089304"/>
                  <a:pt x="2205254" y="4120737"/>
                  <a:pt x="2203349" y="4153122"/>
                </a:cubicBezTo>
                <a:lnTo>
                  <a:pt x="2201444" y="4183602"/>
                </a:lnTo>
                <a:lnTo>
                  <a:pt x="2201444" y="4188364"/>
                </a:lnTo>
                <a:cubicBezTo>
                  <a:pt x="2201127" y="4194397"/>
                  <a:pt x="2200809" y="4200429"/>
                  <a:pt x="2200492" y="4206462"/>
                </a:cubicBezTo>
                <a:lnTo>
                  <a:pt x="2197634" y="4243609"/>
                </a:lnTo>
                <a:lnTo>
                  <a:pt x="2190967" y="4318857"/>
                </a:lnTo>
                <a:cubicBezTo>
                  <a:pt x="2181442" y="4417917"/>
                  <a:pt x="2170964" y="4516024"/>
                  <a:pt x="2158582" y="4615084"/>
                </a:cubicBezTo>
              </a:path>
            </a:pathLst>
          </a:custGeom>
          <a:noFill/>
          <a:ln w="126746" cap="flat">
            <a:solidFill>
              <a:srgbClr val="12100B"/>
            </a:solidFill>
            <a:prstDash val="solid"/>
            <a:miter/>
          </a:ln>
        </p:spPr>
        <p:txBody>
          <a:bodyPr rtlCol="0" anchor="ctr"/>
          <a:lstStyle/>
          <a:p>
            <a:endParaRPr lang="sv-SE"/>
          </a:p>
        </p:txBody>
      </p:sp>
      <p:sp>
        <p:nvSpPr>
          <p:cNvPr id="19" name="Frihandsfigur: Form 18">
            <a:extLst>
              <a:ext uri="{FF2B5EF4-FFF2-40B4-BE49-F238E27FC236}">
                <a16:creationId xmlns:a16="http://schemas.microsoft.com/office/drawing/2014/main" id="{057D536B-CDA5-49EC-A6F1-6D49AF139F6E}"/>
              </a:ext>
            </a:extLst>
          </p:cNvPr>
          <p:cNvSpPr/>
          <p:nvPr userDrawn="1"/>
        </p:nvSpPr>
        <p:spPr>
          <a:xfrm rot="10512305">
            <a:off x="9113988" y="2260045"/>
            <a:ext cx="789622" cy="427672"/>
          </a:xfrm>
          <a:custGeom>
            <a:avLst/>
            <a:gdLst>
              <a:gd name="connsiteX0" fmla="*/ 0 w 789622"/>
              <a:gd name="connsiteY0" fmla="*/ 0 h 427672"/>
              <a:gd name="connsiteX1" fmla="*/ 354330 w 789622"/>
              <a:gd name="connsiteY1" fmla="*/ 427672 h 427672"/>
              <a:gd name="connsiteX2" fmla="*/ 789622 w 789622"/>
              <a:gd name="connsiteY2" fmla="*/ 67628 h 427672"/>
            </a:gdLst>
            <a:ahLst/>
            <a:cxnLst>
              <a:cxn ang="0">
                <a:pos x="connsiteX0" y="connsiteY0"/>
              </a:cxn>
              <a:cxn ang="0">
                <a:pos x="connsiteX1" y="connsiteY1"/>
              </a:cxn>
              <a:cxn ang="0">
                <a:pos x="connsiteX2" y="connsiteY2"/>
              </a:cxn>
            </a:cxnLst>
            <a:rect l="l" t="t" r="r" b="b"/>
            <a:pathLst>
              <a:path w="789622" h="427672">
                <a:moveTo>
                  <a:pt x="0" y="0"/>
                </a:moveTo>
                <a:cubicBezTo>
                  <a:pt x="121920" y="133350"/>
                  <a:pt x="239078" y="280035"/>
                  <a:pt x="354330" y="427672"/>
                </a:cubicBezTo>
                <a:cubicBezTo>
                  <a:pt x="501015" y="312420"/>
                  <a:pt x="646747" y="197168"/>
                  <a:pt x="789622" y="67628"/>
                </a:cubicBezTo>
              </a:path>
            </a:pathLst>
          </a:custGeom>
          <a:noFill/>
          <a:ln w="126746" cap="flat">
            <a:solidFill>
              <a:srgbClr val="12100B"/>
            </a:solidFill>
            <a:prstDash val="solid"/>
            <a:miter/>
          </a:ln>
        </p:spPr>
        <p:txBody>
          <a:bodyPr rtlCol="0" anchor="ctr"/>
          <a:lstStyle/>
          <a:p>
            <a:endParaRPr lang="sv-SE"/>
          </a:p>
        </p:txBody>
      </p:sp>
    </p:spTree>
    <p:extLst>
      <p:ext uri="{BB962C8B-B14F-4D97-AF65-F5344CB8AC3E}">
        <p14:creationId xmlns:p14="http://schemas.microsoft.com/office/powerpoint/2010/main" val="3177692620"/>
      </p:ext>
    </p:extLst>
  </p:cSld>
  <p:clrMapOvr>
    <a:masterClrMapping/>
  </p:clrMapOvr>
  <p:extLst>
    <p:ext uri="{DCECCB84-F9BA-43D5-87BE-67443E8EF086}">
      <p15:sldGuideLst xmlns:p15="http://schemas.microsoft.com/office/powerpoint/2012/main">
        <p15:guide id="1" orient="horz" pos="2478" userDrawn="1">
          <p15:clr>
            <a:srgbClr val="FBAE40"/>
          </p15:clr>
        </p15:guide>
        <p15:guide id="3" orient="horz" pos="2341" userDrawn="1">
          <p15:clr>
            <a:srgbClr val="FBAE40"/>
          </p15:clr>
        </p15:guide>
        <p15:guide id="4"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Endast rubrik">
    <p:bg>
      <p:bgPr>
        <a:solidFill>
          <a:srgbClr val="EDEDED"/>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p:txBody>
          <a:bodyPr/>
          <a:lstStyle>
            <a:lvl1pPr>
              <a:defRPr/>
            </a:lvl1pPr>
          </a:lstStyle>
          <a:p>
            <a:r>
              <a:rPr lang="sv-SE"/>
              <a:t>Klicka här för att skriva rubrik i upp till två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p:txBody>
          <a:bodyPr/>
          <a:lstStyle>
            <a:lvl1pPr algn="r">
              <a:defRPr/>
            </a:lvl1pPr>
          </a:lstStyle>
          <a:p>
            <a:fld id="{FD403CD0-842C-4BCD-83D3-BB78B185EE38}" type="datetimeFigureOut">
              <a:rPr lang="sv-SE" smtClean="0"/>
              <a:pPr/>
              <a:t>2022-09-02</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219321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Citat med organisk pil">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38200" y="2035572"/>
            <a:ext cx="7305675" cy="2786856"/>
          </a:xfrm>
        </p:spPr>
        <p:txBody>
          <a:bodyPr anchor="b"/>
          <a:lstStyle>
            <a:lvl1pPr>
              <a:defRPr sz="3600" b="1">
                <a:latin typeface="+mn-lt"/>
              </a:defRPr>
            </a:lvl1pPr>
          </a:lstStyle>
          <a:p>
            <a:r>
              <a:rPr lang="sv-SE"/>
              <a:t>Klicka här för skriva citat i upp till fem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a:xfrm>
            <a:off x="838200" y="7371958"/>
            <a:ext cx="2743200" cy="165400"/>
          </a:xfrm>
        </p:spPr>
        <p:txBody>
          <a:bodyPr/>
          <a:lstStyle/>
          <a:p>
            <a:fld id="{FD403CD0-842C-4BCD-83D3-BB78B185EE38}" type="datetimeFigureOut">
              <a:rPr lang="sv-SE" smtClean="0"/>
              <a:t>2022-09-02</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a:xfrm>
            <a:off x="838200" y="7570127"/>
            <a:ext cx="4114800" cy="165400"/>
          </a:xfrm>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a:xfrm>
            <a:off x="8610600" y="7570127"/>
            <a:ext cx="2743200" cy="165400"/>
          </a:xfrm>
        </p:spPr>
        <p:txBody>
          <a:bodyPr/>
          <a:lstStyle/>
          <a:p>
            <a:fld id="{AE086683-F536-42AB-ABBC-F4803DFE8DBC}" type="slidenum">
              <a:rPr lang="sv-SE" smtClean="0"/>
              <a:t>‹#›</a:t>
            </a:fld>
            <a:endParaRPr lang="sv-SE"/>
          </a:p>
        </p:txBody>
      </p:sp>
      <p:sp>
        <p:nvSpPr>
          <p:cNvPr id="11" name="Frihandsfigur: Form 10">
            <a:extLst>
              <a:ext uri="{FF2B5EF4-FFF2-40B4-BE49-F238E27FC236}">
                <a16:creationId xmlns:a16="http://schemas.microsoft.com/office/drawing/2014/main" id="{8D682DDC-A1D3-423A-9EF8-A3D275573E4F}"/>
              </a:ext>
            </a:extLst>
          </p:cNvPr>
          <p:cNvSpPr/>
          <p:nvPr/>
        </p:nvSpPr>
        <p:spPr>
          <a:xfrm>
            <a:off x="7549514" y="3467873"/>
            <a:ext cx="4646295" cy="3141523"/>
          </a:xfrm>
          <a:custGeom>
            <a:avLst/>
            <a:gdLst>
              <a:gd name="connsiteX0" fmla="*/ 4646295 w 4646295"/>
              <a:gd name="connsiteY0" fmla="*/ 1613714 h 3141523"/>
              <a:gd name="connsiteX1" fmla="*/ 4166235 w 4646295"/>
              <a:gd name="connsiteY1" fmla="*/ 1613714 h 3141523"/>
              <a:gd name="connsiteX2" fmla="*/ 4046220 w 4646295"/>
              <a:gd name="connsiteY2" fmla="*/ 1613714 h 3141523"/>
              <a:gd name="connsiteX3" fmla="*/ 3926205 w 4646295"/>
              <a:gd name="connsiteY3" fmla="*/ 1611809 h 3141523"/>
              <a:gd name="connsiteX4" fmla="*/ 3700463 w 4646295"/>
              <a:gd name="connsiteY4" fmla="*/ 1537514 h 3141523"/>
              <a:gd name="connsiteX5" fmla="*/ 3651885 w 4646295"/>
              <a:gd name="connsiteY5" fmla="*/ 1503224 h 3141523"/>
              <a:gd name="connsiteX6" fmla="*/ 3608070 w 4646295"/>
              <a:gd name="connsiteY6" fmla="*/ 1462266 h 3141523"/>
              <a:gd name="connsiteX7" fmla="*/ 3597593 w 4646295"/>
              <a:gd name="connsiteY7" fmla="*/ 1451789 h 3141523"/>
              <a:gd name="connsiteX8" fmla="*/ 3588068 w 4646295"/>
              <a:gd name="connsiteY8" fmla="*/ 1440359 h 3141523"/>
              <a:gd name="connsiteX9" fmla="*/ 3569018 w 4646295"/>
              <a:gd name="connsiteY9" fmla="*/ 1417499 h 3141523"/>
              <a:gd name="connsiteX10" fmla="*/ 3551873 w 4646295"/>
              <a:gd name="connsiteY10" fmla="*/ 1392734 h 3141523"/>
              <a:gd name="connsiteX11" fmla="*/ 3543300 w 4646295"/>
              <a:gd name="connsiteY11" fmla="*/ 1380351 h 3141523"/>
              <a:gd name="connsiteX12" fmla="*/ 3535680 w 4646295"/>
              <a:gd name="connsiteY12" fmla="*/ 1367016 h 3141523"/>
              <a:gd name="connsiteX13" fmla="*/ 3521393 w 4646295"/>
              <a:gd name="connsiteY13" fmla="*/ 1340346 h 3141523"/>
              <a:gd name="connsiteX14" fmla="*/ 3509010 w 4646295"/>
              <a:gd name="connsiteY14" fmla="*/ 1312724 h 3141523"/>
              <a:gd name="connsiteX15" fmla="*/ 3498533 w 4646295"/>
              <a:gd name="connsiteY15" fmla="*/ 1285101 h 3141523"/>
              <a:gd name="connsiteX16" fmla="*/ 3489008 w 4646295"/>
              <a:gd name="connsiteY16" fmla="*/ 1256526 h 3141523"/>
              <a:gd name="connsiteX17" fmla="*/ 3465195 w 4646295"/>
              <a:gd name="connsiteY17" fmla="*/ 1139369 h 3141523"/>
              <a:gd name="connsiteX18" fmla="*/ 3402330 w 4646295"/>
              <a:gd name="connsiteY18" fmla="*/ 664071 h 3141523"/>
              <a:gd name="connsiteX19" fmla="*/ 3376613 w 4646295"/>
              <a:gd name="connsiteY19" fmla="*/ 546914 h 3141523"/>
              <a:gd name="connsiteX20" fmla="*/ 3339465 w 4646295"/>
              <a:gd name="connsiteY20" fmla="*/ 432614 h 3141523"/>
              <a:gd name="connsiteX21" fmla="*/ 3288983 w 4646295"/>
              <a:gd name="connsiteY21" fmla="*/ 324029 h 3141523"/>
              <a:gd name="connsiteX22" fmla="*/ 3258503 w 4646295"/>
              <a:gd name="connsiteY22" fmla="*/ 272594 h 3141523"/>
              <a:gd name="connsiteX23" fmla="*/ 3241358 w 4646295"/>
              <a:gd name="connsiteY23" fmla="*/ 247829 h 3141523"/>
              <a:gd name="connsiteX24" fmla="*/ 3224213 w 4646295"/>
              <a:gd name="connsiteY24" fmla="*/ 223064 h 3141523"/>
              <a:gd name="connsiteX25" fmla="*/ 3206115 w 4646295"/>
              <a:gd name="connsiteY25" fmla="*/ 199251 h 3141523"/>
              <a:gd name="connsiteX26" fmla="*/ 3186113 w 4646295"/>
              <a:gd name="connsiteY26" fmla="*/ 176391 h 3141523"/>
              <a:gd name="connsiteX27" fmla="*/ 3165158 w 4646295"/>
              <a:gd name="connsiteY27" fmla="*/ 154484 h 3141523"/>
              <a:gd name="connsiteX28" fmla="*/ 3143250 w 4646295"/>
              <a:gd name="connsiteY28" fmla="*/ 133529 h 3141523"/>
              <a:gd name="connsiteX29" fmla="*/ 3047048 w 4646295"/>
              <a:gd name="connsiteY29" fmla="*/ 63044 h 3141523"/>
              <a:gd name="connsiteX30" fmla="*/ 2992755 w 4646295"/>
              <a:gd name="connsiteY30" fmla="*/ 37326 h 3141523"/>
              <a:gd name="connsiteX31" fmla="*/ 2936558 w 4646295"/>
              <a:gd name="connsiteY31" fmla="*/ 17324 h 3141523"/>
              <a:gd name="connsiteX32" fmla="*/ 2818448 w 4646295"/>
              <a:gd name="connsiteY32" fmla="*/ 179 h 3141523"/>
              <a:gd name="connsiteX33" fmla="*/ 2699385 w 4646295"/>
              <a:gd name="connsiteY33" fmla="*/ 8751 h 3141523"/>
              <a:gd name="connsiteX34" fmla="*/ 2584133 w 4646295"/>
              <a:gd name="connsiteY34" fmla="*/ 41136 h 3141523"/>
              <a:gd name="connsiteX35" fmla="*/ 2379345 w 4646295"/>
              <a:gd name="connsiteY35" fmla="*/ 163056 h 3141523"/>
              <a:gd name="connsiteX36" fmla="*/ 2218373 w 4646295"/>
              <a:gd name="connsiteY36" fmla="*/ 340221 h 3141523"/>
              <a:gd name="connsiteX37" fmla="*/ 2098358 w 4646295"/>
              <a:gd name="connsiteY37" fmla="*/ 547866 h 3141523"/>
              <a:gd name="connsiteX38" fmla="*/ 1944053 w 4646295"/>
              <a:gd name="connsiteY38" fmla="*/ 1001256 h 3141523"/>
              <a:gd name="connsiteX39" fmla="*/ 1853565 w 4646295"/>
              <a:gd name="connsiteY39" fmla="*/ 1471791 h 3141523"/>
              <a:gd name="connsiteX40" fmla="*/ 1765935 w 4646295"/>
              <a:gd name="connsiteY40" fmla="*/ 1943279 h 3141523"/>
              <a:gd name="connsiteX41" fmla="*/ 1620203 w 4646295"/>
              <a:gd name="connsiteY41" fmla="*/ 2399526 h 3141523"/>
              <a:gd name="connsiteX42" fmla="*/ 1364933 w 4646295"/>
              <a:gd name="connsiteY42" fmla="*/ 2803386 h 3141523"/>
              <a:gd name="connsiteX43" fmla="*/ 979170 w 4646295"/>
              <a:gd name="connsiteY43" fmla="*/ 3077706 h 3141523"/>
              <a:gd name="connsiteX44" fmla="*/ 747713 w 4646295"/>
              <a:gd name="connsiteY44" fmla="*/ 3136761 h 3141523"/>
              <a:gd name="connsiteX45" fmla="*/ 718185 w 4646295"/>
              <a:gd name="connsiteY45" fmla="*/ 3139619 h 3141523"/>
              <a:gd name="connsiteX46" fmla="*/ 688658 w 4646295"/>
              <a:gd name="connsiteY46" fmla="*/ 3140571 h 3141523"/>
              <a:gd name="connsiteX47" fmla="*/ 673418 w 4646295"/>
              <a:gd name="connsiteY47" fmla="*/ 3141524 h 3141523"/>
              <a:gd name="connsiteX48" fmla="*/ 658178 w 4646295"/>
              <a:gd name="connsiteY48" fmla="*/ 3141524 h 3141523"/>
              <a:gd name="connsiteX49" fmla="*/ 628650 w 4646295"/>
              <a:gd name="connsiteY49" fmla="*/ 3140571 h 3141523"/>
              <a:gd name="connsiteX50" fmla="*/ 599123 w 4646295"/>
              <a:gd name="connsiteY50" fmla="*/ 3138666 h 3141523"/>
              <a:gd name="connsiteX51" fmla="*/ 569595 w 4646295"/>
              <a:gd name="connsiteY51" fmla="*/ 3135809 h 3141523"/>
              <a:gd name="connsiteX52" fmla="*/ 510540 w 4646295"/>
              <a:gd name="connsiteY52" fmla="*/ 3125331 h 3141523"/>
              <a:gd name="connsiteX53" fmla="*/ 291465 w 4646295"/>
              <a:gd name="connsiteY53" fmla="*/ 3031034 h 3141523"/>
              <a:gd name="connsiteX54" fmla="*/ 120968 w 4646295"/>
              <a:gd name="connsiteY54" fmla="*/ 2864346 h 3141523"/>
              <a:gd name="connsiteX55" fmla="*/ 20955 w 4646295"/>
              <a:gd name="connsiteY55" fmla="*/ 2648129 h 3141523"/>
              <a:gd name="connsiteX56" fmla="*/ 8573 w 4646295"/>
              <a:gd name="connsiteY56" fmla="*/ 2589074 h 3141523"/>
              <a:gd name="connsiteX57" fmla="*/ 4763 w 4646295"/>
              <a:gd name="connsiteY57" fmla="*/ 2559546 h 3141523"/>
              <a:gd name="connsiteX58" fmla="*/ 1905 w 4646295"/>
              <a:gd name="connsiteY58" fmla="*/ 2530019 h 3141523"/>
              <a:gd name="connsiteX59" fmla="*/ 0 w 4646295"/>
              <a:gd name="connsiteY59" fmla="*/ 2470011 h 3141523"/>
              <a:gd name="connsiteX60" fmla="*/ 0 w 4646295"/>
              <a:gd name="connsiteY60" fmla="*/ 2410004 h 3141523"/>
              <a:gd name="connsiteX61" fmla="*/ 0 w 4646295"/>
              <a:gd name="connsiteY61" fmla="*/ 2206169 h 3141523"/>
              <a:gd name="connsiteX62" fmla="*/ 0 w 4646295"/>
              <a:gd name="connsiteY62" fmla="*/ 2187119 h 3141523"/>
              <a:gd name="connsiteX63" fmla="*/ 0 w 4646295"/>
              <a:gd name="connsiteY63" fmla="*/ 2149971 h 3141523"/>
              <a:gd name="connsiteX64" fmla="*/ 0 w 4646295"/>
              <a:gd name="connsiteY64" fmla="*/ 2075676 h 3141523"/>
              <a:gd name="connsiteX65" fmla="*/ 0 w 4646295"/>
              <a:gd name="connsiteY65" fmla="*/ 1777544 h 3141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646295" h="3141523">
                <a:moveTo>
                  <a:pt x="4646295" y="1613714"/>
                </a:moveTo>
                <a:lnTo>
                  <a:pt x="4166235" y="1613714"/>
                </a:lnTo>
                <a:lnTo>
                  <a:pt x="4046220" y="1613714"/>
                </a:lnTo>
                <a:cubicBezTo>
                  <a:pt x="4006215" y="1613714"/>
                  <a:pt x="3966210" y="1614666"/>
                  <a:pt x="3926205" y="1611809"/>
                </a:cubicBezTo>
                <a:cubicBezTo>
                  <a:pt x="3846195" y="1605141"/>
                  <a:pt x="3768090" y="1580376"/>
                  <a:pt x="3700463" y="1537514"/>
                </a:cubicBezTo>
                <a:cubicBezTo>
                  <a:pt x="3683318" y="1527989"/>
                  <a:pt x="3668078" y="1514654"/>
                  <a:pt x="3651885" y="1503224"/>
                </a:cubicBezTo>
                <a:cubicBezTo>
                  <a:pt x="3636645" y="1489889"/>
                  <a:pt x="3621405" y="1477506"/>
                  <a:pt x="3608070" y="1462266"/>
                </a:cubicBezTo>
                <a:lnTo>
                  <a:pt x="3597593" y="1451789"/>
                </a:lnTo>
                <a:cubicBezTo>
                  <a:pt x="3593783" y="1447979"/>
                  <a:pt x="3590925" y="1444169"/>
                  <a:pt x="3588068" y="1440359"/>
                </a:cubicBezTo>
                <a:lnTo>
                  <a:pt x="3569018" y="1417499"/>
                </a:lnTo>
                <a:cubicBezTo>
                  <a:pt x="3562350" y="1409879"/>
                  <a:pt x="3557588" y="1401306"/>
                  <a:pt x="3551873" y="1392734"/>
                </a:cubicBezTo>
                <a:lnTo>
                  <a:pt x="3543300" y="1380351"/>
                </a:lnTo>
                <a:cubicBezTo>
                  <a:pt x="3540443" y="1376541"/>
                  <a:pt x="3538538" y="1371779"/>
                  <a:pt x="3535680" y="1367016"/>
                </a:cubicBezTo>
                <a:lnTo>
                  <a:pt x="3521393" y="1340346"/>
                </a:lnTo>
                <a:lnTo>
                  <a:pt x="3509010" y="1312724"/>
                </a:lnTo>
                <a:cubicBezTo>
                  <a:pt x="3504248" y="1304151"/>
                  <a:pt x="3501390" y="1294626"/>
                  <a:pt x="3498533" y="1285101"/>
                </a:cubicBezTo>
                <a:cubicBezTo>
                  <a:pt x="3495675" y="1275576"/>
                  <a:pt x="3491865" y="1266051"/>
                  <a:pt x="3489008" y="1256526"/>
                </a:cubicBezTo>
                <a:cubicBezTo>
                  <a:pt x="3478530" y="1217474"/>
                  <a:pt x="3471863" y="1178421"/>
                  <a:pt x="3465195" y="1139369"/>
                </a:cubicBezTo>
                <a:cubicBezTo>
                  <a:pt x="3440430" y="981254"/>
                  <a:pt x="3430905" y="821234"/>
                  <a:pt x="3402330" y="664071"/>
                </a:cubicBezTo>
                <a:cubicBezTo>
                  <a:pt x="3394710" y="625019"/>
                  <a:pt x="3387090" y="585966"/>
                  <a:pt x="3376613" y="546914"/>
                </a:cubicBezTo>
                <a:cubicBezTo>
                  <a:pt x="3366135" y="508814"/>
                  <a:pt x="3354705" y="469761"/>
                  <a:pt x="3339465" y="432614"/>
                </a:cubicBezTo>
                <a:cubicBezTo>
                  <a:pt x="3325178" y="395466"/>
                  <a:pt x="3308985" y="358319"/>
                  <a:pt x="3288983" y="324029"/>
                </a:cubicBezTo>
                <a:cubicBezTo>
                  <a:pt x="3279458" y="305931"/>
                  <a:pt x="3268980" y="289739"/>
                  <a:pt x="3258503" y="272594"/>
                </a:cubicBezTo>
                <a:cubicBezTo>
                  <a:pt x="3252788" y="264021"/>
                  <a:pt x="3247073" y="256401"/>
                  <a:pt x="3241358" y="247829"/>
                </a:cubicBezTo>
                <a:cubicBezTo>
                  <a:pt x="3235643" y="239256"/>
                  <a:pt x="3229928" y="231636"/>
                  <a:pt x="3224213" y="223064"/>
                </a:cubicBezTo>
                <a:lnTo>
                  <a:pt x="3206115" y="199251"/>
                </a:lnTo>
                <a:lnTo>
                  <a:pt x="3186113" y="176391"/>
                </a:lnTo>
                <a:cubicBezTo>
                  <a:pt x="3179445" y="168771"/>
                  <a:pt x="3172778" y="162104"/>
                  <a:pt x="3165158" y="154484"/>
                </a:cubicBezTo>
                <a:cubicBezTo>
                  <a:pt x="3157538" y="147816"/>
                  <a:pt x="3150870" y="140196"/>
                  <a:pt x="3143250" y="133529"/>
                </a:cubicBezTo>
                <a:cubicBezTo>
                  <a:pt x="3113723" y="105906"/>
                  <a:pt x="3081338" y="83046"/>
                  <a:pt x="3047048" y="63044"/>
                </a:cubicBezTo>
                <a:cubicBezTo>
                  <a:pt x="3028950" y="54471"/>
                  <a:pt x="3011805" y="43994"/>
                  <a:pt x="2992755" y="37326"/>
                </a:cubicBezTo>
                <a:cubicBezTo>
                  <a:pt x="2974658" y="28754"/>
                  <a:pt x="2955608" y="23039"/>
                  <a:pt x="2936558" y="17324"/>
                </a:cubicBezTo>
                <a:cubicBezTo>
                  <a:pt x="2898458" y="6846"/>
                  <a:pt x="2858453" y="1131"/>
                  <a:pt x="2818448" y="179"/>
                </a:cubicBezTo>
                <a:cubicBezTo>
                  <a:pt x="2778443" y="-774"/>
                  <a:pt x="2738438" y="2084"/>
                  <a:pt x="2699385" y="8751"/>
                </a:cubicBezTo>
                <a:cubicBezTo>
                  <a:pt x="2660333" y="16371"/>
                  <a:pt x="2621280" y="26849"/>
                  <a:pt x="2584133" y="41136"/>
                </a:cubicBezTo>
                <a:cubicBezTo>
                  <a:pt x="2508885" y="68759"/>
                  <a:pt x="2440305" y="111621"/>
                  <a:pt x="2379345" y="163056"/>
                </a:cubicBezTo>
                <a:cubicBezTo>
                  <a:pt x="2318385" y="214491"/>
                  <a:pt x="2265045" y="275451"/>
                  <a:pt x="2218373" y="340221"/>
                </a:cubicBezTo>
                <a:cubicBezTo>
                  <a:pt x="2172653" y="405944"/>
                  <a:pt x="2132648" y="475476"/>
                  <a:pt x="2098358" y="547866"/>
                </a:cubicBezTo>
                <a:cubicBezTo>
                  <a:pt x="2029778" y="692646"/>
                  <a:pt x="1981200" y="845999"/>
                  <a:pt x="1944053" y="1001256"/>
                </a:cubicBezTo>
                <a:cubicBezTo>
                  <a:pt x="1906905" y="1156514"/>
                  <a:pt x="1879283" y="1314629"/>
                  <a:pt x="1853565" y="1471791"/>
                </a:cubicBezTo>
                <a:cubicBezTo>
                  <a:pt x="1827848" y="1629906"/>
                  <a:pt x="1801178" y="1787069"/>
                  <a:pt x="1765935" y="1943279"/>
                </a:cubicBezTo>
                <a:cubicBezTo>
                  <a:pt x="1730693" y="2099489"/>
                  <a:pt x="1684973" y="2252841"/>
                  <a:pt x="1620203" y="2399526"/>
                </a:cubicBezTo>
                <a:cubicBezTo>
                  <a:pt x="1555433" y="2545259"/>
                  <a:pt x="1472565" y="2684324"/>
                  <a:pt x="1364933" y="2803386"/>
                </a:cubicBezTo>
                <a:cubicBezTo>
                  <a:pt x="1261110" y="2922449"/>
                  <a:pt x="1127760" y="3018651"/>
                  <a:pt x="979170" y="3077706"/>
                </a:cubicBezTo>
                <a:cubicBezTo>
                  <a:pt x="904875" y="3108186"/>
                  <a:pt x="826770" y="3127236"/>
                  <a:pt x="747713" y="3136761"/>
                </a:cubicBezTo>
                <a:cubicBezTo>
                  <a:pt x="738188" y="3137714"/>
                  <a:pt x="727710" y="3139619"/>
                  <a:pt x="718185" y="3139619"/>
                </a:cubicBezTo>
                <a:lnTo>
                  <a:pt x="688658" y="3140571"/>
                </a:lnTo>
                <a:lnTo>
                  <a:pt x="673418" y="3141524"/>
                </a:lnTo>
                <a:cubicBezTo>
                  <a:pt x="668655" y="3141524"/>
                  <a:pt x="663893" y="3141524"/>
                  <a:pt x="658178" y="3141524"/>
                </a:cubicBezTo>
                <a:lnTo>
                  <a:pt x="628650" y="3140571"/>
                </a:lnTo>
                <a:cubicBezTo>
                  <a:pt x="618173" y="3140571"/>
                  <a:pt x="608648" y="3138666"/>
                  <a:pt x="599123" y="3138666"/>
                </a:cubicBezTo>
                <a:lnTo>
                  <a:pt x="569595" y="3135809"/>
                </a:lnTo>
                <a:cubicBezTo>
                  <a:pt x="549593" y="3132951"/>
                  <a:pt x="529590" y="3130094"/>
                  <a:pt x="510540" y="3125331"/>
                </a:cubicBezTo>
                <a:cubicBezTo>
                  <a:pt x="432435" y="3108186"/>
                  <a:pt x="358140" y="3075801"/>
                  <a:pt x="291465" y="3031034"/>
                </a:cubicBezTo>
                <a:cubicBezTo>
                  <a:pt x="224790" y="2986266"/>
                  <a:pt x="167640" y="2929116"/>
                  <a:pt x="120968" y="2864346"/>
                </a:cubicBezTo>
                <a:cubicBezTo>
                  <a:pt x="75248" y="2798624"/>
                  <a:pt x="40005" y="2725281"/>
                  <a:pt x="20955" y="2648129"/>
                </a:cubicBezTo>
                <a:cubicBezTo>
                  <a:pt x="17145" y="2628126"/>
                  <a:pt x="11430" y="2609076"/>
                  <a:pt x="8573" y="2589074"/>
                </a:cubicBezTo>
                <a:lnTo>
                  <a:pt x="4763" y="2559546"/>
                </a:lnTo>
                <a:cubicBezTo>
                  <a:pt x="3810" y="2550021"/>
                  <a:pt x="1905" y="2539544"/>
                  <a:pt x="1905" y="2530019"/>
                </a:cubicBezTo>
                <a:cubicBezTo>
                  <a:pt x="953" y="2510016"/>
                  <a:pt x="0" y="2490014"/>
                  <a:pt x="0" y="2470011"/>
                </a:cubicBezTo>
                <a:lnTo>
                  <a:pt x="0" y="2410004"/>
                </a:lnTo>
                <a:lnTo>
                  <a:pt x="0" y="2206169"/>
                </a:lnTo>
                <a:lnTo>
                  <a:pt x="0" y="2187119"/>
                </a:lnTo>
                <a:lnTo>
                  <a:pt x="0" y="2149971"/>
                </a:lnTo>
                <a:lnTo>
                  <a:pt x="0" y="2075676"/>
                </a:lnTo>
                <a:lnTo>
                  <a:pt x="0" y="1777544"/>
                </a:lnTo>
              </a:path>
            </a:pathLst>
          </a:custGeom>
          <a:noFill/>
          <a:ln w="114300" cap="flat">
            <a:solidFill>
              <a:srgbClr val="12100B"/>
            </a:solid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5814A48A-8811-4E6D-9631-95AD7EBC600A}"/>
              </a:ext>
            </a:extLst>
          </p:cNvPr>
          <p:cNvSpPr/>
          <p:nvPr/>
        </p:nvSpPr>
        <p:spPr>
          <a:xfrm>
            <a:off x="7151369" y="5238750"/>
            <a:ext cx="792480" cy="399097"/>
          </a:xfrm>
          <a:custGeom>
            <a:avLst/>
            <a:gdLst>
              <a:gd name="connsiteX0" fmla="*/ 792480 w 792480"/>
              <a:gd name="connsiteY0" fmla="*/ 399097 h 399097"/>
              <a:gd name="connsiteX1" fmla="*/ 396240 w 792480"/>
              <a:gd name="connsiteY1" fmla="*/ 0 h 399097"/>
              <a:gd name="connsiteX2" fmla="*/ 0 w 792480"/>
              <a:gd name="connsiteY2" fmla="*/ 394335 h 399097"/>
            </a:gdLst>
            <a:ahLst/>
            <a:cxnLst>
              <a:cxn ang="0">
                <a:pos x="connsiteX0" y="connsiteY0"/>
              </a:cxn>
              <a:cxn ang="0">
                <a:pos x="connsiteX1" y="connsiteY1"/>
              </a:cxn>
              <a:cxn ang="0">
                <a:pos x="connsiteX2" y="connsiteY2"/>
              </a:cxn>
            </a:cxnLst>
            <a:rect l="l" t="t" r="r" b="b"/>
            <a:pathLst>
              <a:path w="792480" h="399097">
                <a:moveTo>
                  <a:pt x="792480" y="399097"/>
                </a:moveTo>
                <a:lnTo>
                  <a:pt x="396240" y="0"/>
                </a:lnTo>
                <a:lnTo>
                  <a:pt x="0" y="394335"/>
                </a:lnTo>
              </a:path>
            </a:pathLst>
          </a:custGeom>
          <a:noFill/>
          <a:ln w="114300" cap="flat">
            <a:solidFill>
              <a:srgbClr val="12100B"/>
            </a:solidFill>
            <a:prstDash val="solid"/>
            <a:miter/>
          </a:ln>
        </p:spPr>
        <p:txBody>
          <a:bodyPr rtlCol="0" anchor="ctr"/>
          <a:lstStyle/>
          <a:p>
            <a:endParaRPr lang="sv-SE"/>
          </a:p>
        </p:txBody>
      </p:sp>
    </p:spTree>
    <p:extLst>
      <p:ext uri="{BB962C8B-B14F-4D97-AF65-F5344CB8AC3E}">
        <p14:creationId xmlns:p14="http://schemas.microsoft.com/office/powerpoint/2010/main" val="3176525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Citat med rak pil">
    <p:bg>
      <p:bgPr>
        <a:solidFill>
          <a:schemeClr val="accent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38200" y="2035572"/>
            <a:ext cx="7305675" cy="2786856"/>
          </a:xfrm>
        </p:spPr>
        <p:txBody>
          <a:bodyPr anchor="b"/>
          <a:lstStyle>
            <a:lvl1pPr>
              <a:defRPr sz="3600" b="1">
                <a:latin typeface="+mn-lt"/>
              </a:defRPr>
            </a:lvl1pPr>
          </a:lstStyle>
          <a:p>
            <a:r>
              <a:rPr lang="sv-SE"/>
              <a:t>Klicka här för skriva citat i upp till fem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a:xfrm>
            <a:off x="838200" y="7371958"/>
            <a:ext cx="2743200" cy="165400"/>
          </a:xfrm>
        </p:spPr>
        <p:txBody>
          <a:bodyPr/>
          <a:lstStyle/>
          <a:p>
            <a:fld id="{FD403CD0-842C-4BCD-83D3-BB78B185EE38}" type="datetimeFigureOut">
              <a:rPr lang="sv-SE" smtClean="0"/>
              <a:t>2022-09-02</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a:xfrm>
            <a:off x="838200" y="7570127"/>
            <a:ext cx="4114800" cy="165400"/>
          </a:xfrm>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a:xfrm>
            <a:off x="8610600" y="7570127"/>
            <a:ext cx="2743200" cy="165400"/>
          </a:xfrm>
        </p:spPr>
        <p:txBody>
          <a:bodyPr/>
          <a:lstStyle/>
          <a:p>
            <a:fld id="{AE086683-F536-42AB-ABBC-F4803DFE8DBC}" type="slidenum">
              <a:rPr lang="sv-SE" smtClean="0"/>
              <a:t>‹#›</a:t>
            </a:fld>
            <a:endParaRPr lang="sv-SE"/>
          </a:p>
        </p:txBody>
      </p:sp>
      <p:pic>
        <p:nvPicPr>
          <p:cNvPr id="8" name="Graphic 7">
            <a:extLst>
              <a:ext uri="{FF2B5EF4-FFF2-40B4-BE49-F238E27FC236}">
                <a16:creationId xmlns:a16="http://schemas.microsoft.com/office/drawing/2014/main" id="{A782B7FB-E0E1-4411-9523-ECC4FDE03050}"/>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838200" y="4954234"/>
            <a:ext cx="1314450" cy="361068"/>
          </a:xfrm>
          <a:prstGeom prst="rect">
            <a:avLst/>
          </a:prstGeom>
        </p:spPr>
      </p:pic>
    </p:spTree>
    <p:extLst>
      <p:ext uri="{BB962C8B-B14F-4D97-AF65-F5344CB8AC3E}">
        <p14:creationId xmlns:p14="http://schemas.microsoft.com/office/powerpoint/2010/main" val="12634115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itat med rak pil - bild">
    <p:bg>
      <p:bgPr>
        <a:solidFill>
          <a:srgbClr val="FFFFFF"/>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782B7FB-E0E1-4411-9523-ECC4FDE03050}"/>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838200" y="4954234"/>
            <a:ext cx="1314450" cy="361068"/>
          </a:xfrm>
          <a:prstGeom prst="rect">
            <a:avLst/>
          </a:prstGeom>
        </p:spPr>
      </p:pic>
      <p:sp>
        <p:nvSpPr>
          <p:cNvPr id="7" name="Picture Placeholder 6">
            <a:extLst>
              <a:ext uri="{FF2B5EF4-FFF2-40B4-BE49-F238E27FC236}">
                <a16:creationId xmlns:a16="http://schemas.microsoft.com/office/drawing/2014/main" id="{8DFD6E81-7DBA-47AE-BD5D-4D11F7C93E9E}"/>
              </a:ext>
            </a:extLst>
          </p:cNvPr>
          <p:cNvSpPr>
            <a:spLocks noGrp="1"/>
          </p:cNvSpPr>
          <p:nvPr>
            <p:ph type="pic" sz="quarter" idx="13" hasCustomPrompt="1"/>
          </p:nvPr>
        </p:nvSpPr>
        <p:spPr>
          <a:xfrm>
            <a:off x="300038" y="293412"/>
            <a:ext cx="11597101" cy="6288872"/>
          </a:xfrm>
        </p:spPr>
        <p:txBody>
          <a:bodyPr/>
          <a:lstStyle>
            <a:lvl1pPr algn="ctr">
              <a:buNone/>
              <a:defRPr sz="1800"/>
            </a:lvl1pPr>
          </a:lstStyle>
          <a:p>
            <a:r>
              <a:rPr lang="sv-SE"/>
              <a:t> Klicka för att infoga bakgrundsbild</a:t>
            </a:r>
          </a:p>
        </p:txBody>
      </p:sp>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38200" y="2035572"/>
            <a:ext cx="7305675" cy="2786856"/>
          </a:xfrm>
        </p:spPr>
        <p:txBody>
          <a:bodyPr anchor="b"/>
          <a:lstStyle>
            <a:lvl1pPr>
              <a:defRPr sz="3600" b="1">
                <a:latin typeface="+mn-lt"/>
              </a:defRPr>
            </a:lvl1pPr>
          </a:lstStyle>
          <a:p>
            <a:r>
              <a:rPr lang="sv-SE"/>
              <a:t>Klicka här för skriva citat i upp till fem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a:xfrm>
            <a:off x="838200" y="7371958"/>
            <a:ext cx="2743200" cy="165400"/>
          </a:xfrm>
        </p:spPr>
        <p:txBody>
          <a:bodyPr/>
          <a:lstStyle/>
          <a:p>
            <a:fld id="{FD403CD0-842C-4BCD-83D3-BB78B185EE38}" type="datetimeFigureOut">
              <a:rPr lang="sv-SE" smtClean="0"/>
              <a:t>2022-09-02</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a:xfrm>
            <a:off x="838200" y="7570127"/>
            <a:ext cx="4114800" cy="165400"/>
          </a:xfrm>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a:xfrm>
            <a:off x="8610600" y="7570127"/>
            <a:ext cx="2743200" cy="165400"/>
          </a:xfrm>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3494201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och högerställd bild">
    <p:bg>
      <p:bgPr>
        <a:solidFill>
          <a:srgbClr val="FFFFFF"/>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61CF1-8C58-43C4-85F4-74B85A95CCC3}"/>
              </a:ext>
            </a:extLst>
          </p:cNvPr>
          <p:cNvSpPr>
            <a:spLocks noGrp="1"/>
          </p:cNvSpPr>
          <p:nvPr>
            <p:ph type="title"/>
          </p:nvPr>
        </p:nvSpPr>
        <p:spPr>
          <a:xfrm>
            <a:off x="301487" y="293412"/>
            <a:ext cx="3932237" cy="1600200"/>
          </a:xfrm>
        </p:spPr>
        <p:txBody>
          <a:bodyPr anchor="b"/>
          <a:lstStyle>
            <a:lvl1pPr>
              <a:defRPr sz="3200"/>
            </a:lvl1pPr>
          </a:lstStyle>
          <a:p>
            <a:r>
              <a:rPr lang="sv-SE"/>
              <a:t>Klicka här för att ändra mall för rubrikformat</a:t>
            </a:r>
          </a:p>
        </p:txBody>
      </p:sp>
      <p:sp>
        <p:nvSpPr>
          <p:cNvPr id="4" name="Platshållare för text 3">
            <a:extLst>
              <a:ext uri="{FF2B5EF4-FFF2-40B4-BE49-F238E27FC236}">
                <a16:creationId xmlns:a16="http://schemas.microsoft.com/office/drawing/2014/main" id="{691A2496-44E0-44EE-8C5B-1B08A193A429}"/>
              </a:ext>
            </a:extLst>
          </p:cNvPr>
          <p:cNvSpPr>
            <a:spLocks noGrp="1"/>
          </p:cNvSpPr>
          <p:nvPr>
            <p:ph type="body" sz="half" idx="2"/>
          </p:nvPr>
        </p:nvSpPr>
        <p:spPr>
          <a:xfrm>
            <a:off x="301487" y="2105425"/>
            <a:ext cx="3932237" cy="38231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ADA1203-DAFF-46B9-91D7-47E5BF89EB5F}"/>
              </a:ext>
            </a:extLst>
          </p:cNvPr>
          <p:cNvSpPr>
            <a:spLocks noGrp="1"/>
          </p:cNvSpPr>
          <p:nvPr>
            <p:ph type="dt" sz="half" idx="10"/>
          </p:nvPr>
        </p:nvSpPr>
        <p:spPr>
          <a:xfrm>
            <a:off x="657225" y="7257658"/>
            <a:ext cx="2743200" cy="165400"/>
          </a:xfrm>
        </p:spPr>
        <p:txBody>
          <a:bodyPr/>
          <a:lstStyle/>
          <a:p>
            <a:fld id="{FD403CD0-842C-4BCD-83D3-BB78B185EE38}" type="datetimeFigureOut">
              <a:rPr lang="sv-SE" smtClean="0"/>
              <a:t>2022-09-02</a:t>
            </a:fld>
            <a:endParaRPr lang="sv-SE"/>
          </a:p>
        </p:txBody>
      </p:sp>
      <p:sp>
        <p:nvSpPr>
          <p:cNvPr id="6" name="Platshållare för sidfot 5">
            <a:extLst>
              <a:ext uri="{FF2B5EF4-FFF2-40B4-BE49-F238E27FC236}">
                <a16:creationId xmlns:a16="http://schemas.microsoft.com/office/drawing/2014/main" id="{C9210FBD-A2BE-440A-B709-3F3BB63866CD}"/>
              </a:ext>
            </a:extLst>
          </p:cNvPr>
          <p:cNvSpPr>
            <a:spLocks noGrp="1"/>
          </p:cNvSpPr>
          <p:nvPr>
            <p:ph type="ftr" sz="quarter" idx="11"/>
          </p:nvPr>
        </p:nvSpPr>
        <p:spPr>
          <a:xfrm>
            <a:off x="657225" y="7455827"/>
            <a:ext cx="4114800" cy="165400"/>
          </a:xfrm>
        </p:spPr>
        <p:txBody>
          <a:bodyPr/>
          <a:lstStyle/>
          <a:p>
            <a:endParaRPr lang="sv-SE"/>
          </a:p>
        </p:txBody>
      </p:sp>
      <p:sp>
        <p:nvSpPr>
          <p:cNvPr id="7" name="Platshållare för bildnummer 6">
            <a:extLst>
              <a:ext uri="{FF2B5EF4-FFF2-40B4-BE49-F238E27FC236}">
                <a16:creationId xmlns:a16="http://schemas.microsoft.com/office/drawing/2014/main" id="{BE28D374-4D75-4567-950A-F1F60FB46C08}"/>
              </a:ext>
            </a:extLst>
          </p:cNvPr>
          <p:cNvSpPr>
            <a:spLocks noGrp="1"/>
          </p:cNvSpPr>
          <p:nvPr>
            <p:ph type="sldNum" sz="quarter" idx="12"/>
          </p:nvPr>
        </p:nvSpPr>
        <p:spPr>
          <a:xfrm>
            <a:off x="8429625" y="7455827"/>
            <a:ext cx="2743200" cy="165400"/>
          </a:xfrm>
        </p:spPr>
        <p:txBody>
          <a:bodyPr/>
          <a:lstStyle/>
          <a:p>
            <a:fld id="{AE086683-F536-42AB-ABBC-F4803DFE8DBC}" type="slidenum">
              <a:rPr lang="sv-SE" smtClean="0"/>
              <a:t>‹#›</a:t>
            </a:fld>
            <a:endParaRPr lang="sv-SE"/>
          </a:p>
        </p:txBody>
      </p:sp>
      <p:sp>
        <p:nvSpPr>
          <p:cNvPr id="9" name="Picture Placeholder 8">
            <a:extLst>
              <a:ext uri="{FF2B5EF4-FFF2-40B4-BE49-F238E27FC236}">
                <a16:creationId xmlns:a16="http://schemas.microsoft.com/office/drawing/2014/main" id="{943A14B3-EEC6-432F-9524-12E206EE884B}"/>
              </a:ext>
            </a:extLst>
          </p:cNvPr>
          <p:cNvSpPr>
            <a:spLocks noGrp="1"/>
          </p:cNvSpPr>
          <p:nvPr>
            <p:ph type="pic" sz="quarter" idx="13" hasCustomPrompt="1"/>
          </p:nvPr>
        </p:nvSpPr>
        <p:spPr>
          <a:xfrm>
            <a:off x="4467226" y="293412"/>
            <a:ext cx="7423288" cy="6266414"/>
          </a:xfrm>
        </p:spPr>
        <p:txBody>
          <a:bodyPr/>
          <a:lstStyle>
            <a:lvl1pPr algn="ctr">
              <a:buNone/>
              <a:defRPr sz="1600"/>
            </a:lvl1pPr>
          </a:lstStyle>
          <a:p>
            <a:r>
              <a:rPr lang="sv-SE"/>
              <a:t> </a:t>
            </a:r>
          </a:p>
          <a:p>
            <a:endParaRPr lang="sv-SE"/>
          </a:p>
          <a:p>
            <a:endParaRPr lang="sv-SE"/>
          </a:p>
          <a:p>
            <a:endParaRPr lang="sv-SE"/>
          </a:p>
          <a:p>
            <a:endParaRPr lang="sv-SE"/>
          </a:p>
          <a:p>
            <a:endParaRPr lang="sv-SE"/>
          </a:p>
          <a:p>
            <a:endParaRPr lang="sv-SE"/>
          </a:p>
          <a:p>
            <a:r>
              <a:rPr lang="sv-SE"/>
              <a:t>Klicka på ikonen för att införa bild</a:t>
            </a:r>
          </a:p>
        </p:txBody>
      </p:sp>
    </p:spTree>
    <p:extLst>
      <p:ext uri="{BB962C8B-B14F-4D97-AF65-F5344CB8AC3E}">
        <p14:creationId xmlns:p14="http://schemas.microsoft.com/office/powerpoint/2010/main" val="14927578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och vänsterställd bild">
    <p:bg>
      <p:bgPr>
        <a:solidFill>
          <a:srgbClr val="FFFFFF"/>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61CF1-8C58-43C4-85F4-74B85A95CCC3}"/>
              </a:ext>
            </a:extLst>
          </p:cNvPr>
          <p:cNvSpPr>
            <a:spLocks noGrp="1"/>
          </p:cNvSpPr>
          <p:nvPr>
            <p:ph type="title"/>
          </p:nvPr>
        </p:nvSpPr>
        <p:spPr>
          <a:xfrm>
            <a:off x="6264934" y="298175"/>
            <a:ext cx="4307816" cy="1600200"/>
          </a:xfrm>
        </p:spPr>
        <p:txBody>
          <a:bodyPr anchor="b"/>
          <a:lstStyle>
            <a:lvl1pPr>
              <a:defRPr sz="3200"/>
            </a:lvl1pPr>
          </a:lstStyle>
          <a:p>
            <a:r>
              <a:rPr lang="sv-SE"/>
              <a:t>Klicka här för att ändra mall för rubrikformat</a:t>
            </a:r>
          </a:p>
        </p:txBody>
      </p:sp>
      <p:sp>
        <p:nvSpPr>
          <p:cNvPr id="4" name="Platshållare för text 3">
            <a:extLst>
              <a:ext uri="{FF2B5EF4-FFF2-40B4-BE49-F238E27FC236}">
                <a16:creationId xmlns:a16="http://schemas.microsoft.com/office/drawing/2014/main" id="{691A2496-44E0-44EE-8C5B-1B08A193A429}"/>
              </a:ext>
            </a:extLst>
          </p:cNvPr>
          <p:cNvSpPr>
            <a:spLocks noGrp="1"/>
          </p:cNvSpPr>
          <p:nvPr>
            <p:ph type="body" sz="half" idx="2"/>
          </p:nvPr>
        </p:nvSpPr>
        <p:spPr>
          <a:xfrm>
            <a:off x="6264935" y="2130425"/>
            <a:ext cx="4307816" cy="40513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ADA1203-DAFF-46B9-91D7-47E5BF89EB5F}"/>
              </a:ext>
            </a:extLst>
          </p:cNvPr>
          <p:cNvSpPr>
            <a:spLocks noGrp="1"/>
          </p:cNvSpPr>
          <p:nvPr>
            <p:ph type="dt" sz="half" idx="10"/>
          </p:nvPr>
        </p:nvSpPr>
        <p:spPr>
          <a:xfrm>
            <a:off x="657225" y="7257658"/>
            <a:ext cx="2743200" cy="165400"/>
          </a:xfrm>
        </p:spPr>
        <p:txBody>
          <a:bodyPr/>
          <a:lstStyle/>
          <a:p>
            <a:fld id="{FD403CD0-842C-4BCD-83D3-BB78B185EE38}" type="datetimeFigureOut">
              <a:rPr lang="sv-SE" smtClean="0"/>
              <a:t>2022-09-02</a:t>
            </a:fld>
            <a:endParaRPr lang="sv-SE"/>
          </a:p>
        </p:txBody>
      </p:sp>
      <p:sp>
        <p:nvSpPr>
          <p:cNvPr id="6" name="Platshållare för sidfot 5">
            <a:extLst>
              <a:ext uri="{FF2B5EF4-FFF2-40B4-BE49-F238E27FC236}">
                <a16:creationId xmlns:a16="http://schemas.microsoft.com/office/drawing/2014/main" id="{C9210FBD-A2BE-440A-B709-3F3BB63866CD}"/>
              </a:ext>
            </a:extLst>
          </p:cNvPr>
          <p:cNvSpPr>
            <a:spLocks noGrp="1"/>
          </p:cNvSpPr>
          <p:nvPr>
            <p:ph type="ftr" sz="quarter" idx="11"/>
          </p:nvPr>
        </p:nvSpPr>
        <p:spPr>
          <a:xfrm>
            <a:off x="657225" y="7455827"/>
            <a:ext cx="4114800" cy="165400"/>
          </a:xfrm>
        </p:spPr>
        <p:txBody>
          <a:bodyPr/>
          <a:lstStyle/>
          <a:p>
            <a:endParaRPr lang="sv-SE"/>
          </a:p>
        </p:txBody>
      </p:sp>
      <p:sp>
        <p:nvSpPr>
          <p:cNvPr id="7" name="Platshållare för bildnummer 6">
            <a:extLst>
              <a:ext uri="{FF2B5EF4-FFF2-40B4-BE49-F238E27FC236}">
                <a16:creationId xmlns:a16="http://schemas.microsoft.com/office/drawing/2014/main" id="{BE28D374-4D75-4567-950A-F1F60FB46C08}"/>
              </a:ext>
            </a:extLst>
          </p:cNvPr>
          <p:cNvSpPr>
            <a:spLocks noGrp="1"/>
          </p:cNvSpPr>
          <p:nvPr>
            <p:ph type="sldNum" sz="quarter" idx="12"/>
          </p:nvPr>
        </p:nvSpPr>
        <p:spPr>
          <a:xfrm>
            <a:off x="8429625" y="7455827"/>
            <a:ext cx="2743200" cy="165400"/>
          </a:xfrm>
        </p:spPr>
        <p:txBody>
          <a:bodyPr/>
          <a:lstStyle/>
          <a:p>
            <a:fld id="{AE086683-F536-42AB-ABBC-F4803DFE8DBC}" type="slidenum">
              <a:rPr lang="sv-SE" smtClean="0"/>
              <a:t>‹#›</a:t>
            </a:fld>
            <a:endParaRPr lang="sv-SE"/>
          </a:p>
        </p:txBody>
      </p:sp>
      <p:sp>
        <p:nvSpPr>
          <p:cNvPr id="9" name="Picture Placeholder 8">
            <a:extLst>
              <a:ext uri="{FF2B5EF4-FFF2-40B4-BE49-F238E27FC236}">
                <a16:creationId xmlns:a16="http://schemas.microsoft.com/office/drawing/2014/main" id="{943A14B3-EEC6-432F-9524-12E206EE884B}"/>
              </a:ext>
            </a:extLst>
          </p:cNvPr>
          <p:cNvSpPr>
            <a:spLocks noGrp="1"/>
          </p:cNvSpPr>
          <p:nvPr>
            <p:ph type="pic" sz="quarter" idx="13" hasCustomPrompt="1"/>
          </p:nvPr>
        </p:nvSpPr>
        <p:spPr>
          <a:xfrm>
            <a:off x="293412" y="293412"/>
            <a:ext cx="5802588" cy="6271176"/>
          </a:xfrm>
        </p:spPr>
        <p:txBody>
          <a:bodyPr/>
          <a:lstStyle>
            <a:lvl1pPr algn="ctr">
              <a:buNone/>
              <a:defRPr sz="1600"/>
            </a:lvl1pPr>
          </a:lstStyle>
          <a:p>
            <a:r>
              <a:rPr lang="sv-SE"/>
              <a:t> </a:t>
            </a:r>
          </a:p>
          <a:p>
            <a:endParaRPr lang="sv-SE"/>
          </a:p>
          <a:p>
            <a:endParaRPr lang="sv-SE"/>
          </a:p>
          <a:p>
            <a:endParaRPr lang="sv-SE"/>
          </a:p>
          <a:p>
            <a:endParaRPr lang="sv-SE"/>
          </a:p>
          <a:p>
            <a:endParaRPr lang="sv-SE"/>
          </a:p>
          <a:p>
            <a:endParaRPr lang="sv-SE"/>
          </a:p>
          <a:p>
            <a:r>
              <a:rPr lang="sv-SE"/>
              <a:t>Klicka på ikonen för att införa bild</a:t>
            </a:r>
          </a:p>
        </p:txBody>
      </p:sp>
    </p:spTree>
    <p:extLst>
      <p:ext uri="{BB962C8B-B14F-4D97-AF65-F5344CB8AC3E}">
        <p14:creationId xmlns:p14="http://schemas.microsoft.com/office/powerpoint/2010/main" val="20635173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16762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Avslutningssida pilar">
    <p:bg>
      <p:bgPr>
        <a:solidFill>
          <a:schemeClr val="accent1"/>
        </a:solidFill>
        <a:effectLst/>
      </p:bgPr>
    </p:bg>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F0C26C3-B13E-495A-A6E4-2EC4E724A264}"/>
              </a:ext>
            </a:extLst>
          </p:cNvPr>
          <p:cNvSpPr>
            <a:spLocks noGrp="1"/>
          </p:cNvSpPr>
          <p:nvPr>
            <p:ph type="dt" sz="half" idx="10"/>
          </p:nvPr>
        </p:nvSpPr>
        <p:spPr>
          <a:xfrm>
            <a:off x="647700" y="7549758"/>
            <a:ext cx="2743200" cy="165400"/>
          </a:xfrm>
        </p:spPr>
        <p:txBody>
          <a:bodyPr/>
          <a:lstStyle/>
          <a:p>
            <a:fld id="{FD403CD0-842C-4BCD-83D3-BB78B185EE38}" type="datetimeFigureOut">
              <a:rPr lang="sv-SE" smtClean="0"/>
              <a:t>2022-09-02</a:t>
            </a:fld>
            <a:endParaRPr lang="sv-SE"/>
          </a:p>
        </p:txBody>
      </p:sp>
      <p:sp>
        <p:nvSpPr>
          <p:cNvPr id="3" name="Platshållare för sidfot 2">
            <a:extLst>
              <a:ext uri="{FF2B5EF4-FFF2-40B4-BE49-F238E27FC236}">
                <a16:creationId xmlns:a16="http://schemas.microsoft.com/office/drawing/2014/main" id="{BF95847E-A091-4B48-90CC-8498D25ED01A}"/>
              </a:ext>
            </a:extLst>
          </p:cNvPr>
          <p:cNvSpPr>
            <a:spLocks noGrp="1"/>
          </p:cNvSpPr>
          <p:nvPr>
            <p:ph type="ftr" sz="quarter" idx="11"/>
          </p:nvPr>
        </p:nvSpPr>
        <p:spPr>
          <a:xfrm>
            <a:off x="647700" y="7747927"/>
            <a:ext cx="4114800" cy="165400"/>
          </a:xfrm>
        </p:spPr>
        <p:txBody>
          <a:bodyPr/>
          <a:lstStyle/>
          <a:p>
            <a:endParaRPr lang="sv-SE"/>
          </a:p>
        </p:txBody>
      </p:sp>
      <p:sp>
        <p:nvSpPr>
          <p:cNvPr id="4" name="Platshållare för bildnummer 3">
            <a:extLst>
              <a:ext uri="{FF2B5EF4-FFF2-40B4-BE49-F238E27FC236}">
                <a16:creationId xmlns:a16="http://schemas.microsoft.com/office/drawing/2014/main" id="{81B4C505-33E4-4681-8C5B-77BB1E17C2CB}"/>
              </a:ext>
            </a:extLst>
          </p:cNvPr>
          <p:cNvSpPr>
            <a:spLocks noGrp="1"/>
          </p:cNvSpPr>
          <p:nvPr>
            <p:ph type="sldNum" sz="quarter" idx="12"/>
          </p:nvPr>
        </p:nvSpPr>
        <p:spPr>
          <a:xfrm>
            <a:off x="8420100" y="7747927"/>
            <a:ext cx="2743200" cy="165400"/>
          </a:xfrm>
        </p:spPr>
        <p:txBody>
          <a:bodyPr/>
          <a:lstStyle/>
          <a:p>
            <a:fld id="{AE086683-F536-42AB-ABBC-F4803DFE8DBC}" type="slidenum">
              <a:rPr lang="sv-SE" smtClean="0"/>
              <a:t>‹#›</a:t>
            </a:fld>
            <a:endParaRPr lang="sv-SE"/>
          </a:p>
        </p:txBody>
      </p:sp>
      <p:pic>
        <p:nvPicPr>
          <p:cNvPr id="5" name="Graphic 4">
            <a:extLst>
              <a:ext uri="{FF2B5EF4-FFF2-40B4-BE49-F238E27FC236}">
                <a16:creationId xmlns:a16="http://schemas.microsoft.com/office/drawing/2014/main" id="{175297CC-7CAB-4231-AB8D-015ADE92F44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215231"/>
            <a:ext cx="12192000" cy="4403725"/>
          </a:xfrm>
          <a:prstGeom prst="rect">
            <a:avLst/>
          </a:prstGeom>
        </p:spPr>
      </p:pic>
    </p:spTree>
    <p:extLst>
      <p:ext uri="{BB962C8B-B14F-4D97-AF65-F5344CB8AC3E}">
        <p14:creationId xmlns:p14="http://schemas.microsoft.com/office/powerpoint/2010/main" val="18004220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Avslutningssida välj logotyp">
    <p:bg>
      <p:bgPr>
        <a:solidFill>
          <a:schemeClr val="accent1"/>
        </a:solidFill>
        <a:effectLst/>
      </p:bgPr>
    </p:bg>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F0C26C3-B13E-495A-A6E4-2EC4E724A264}"/>
              </a:ext>
            </a:extLst>
          </p:cNvPr>
          <p:cNvSpPr>
            <a:spLocks noGrp="1"/>
          </p:cNvSpPr>
          <p:nvPr>
            <p:ph type="dt" sz="half" idx="10"/>
          </p:nvPr>
        </p:nvSpPr>
        <p:spPr>
          <a:xfrm>
            <a:off x="647700" y="7549758"/>
            <a:ext cx="2743200" cy="165400"/>
          </a:xfrm>
        </p:spPr>
        <p:txBody>
          <a:bodyPr/>
          <a:lstStyle/>
          <a:p>
            <a:fld id="{FD403CD0-842C-4BCD-83D3-BB78B185EE38}" type="datetimeFigureOut">
              <a:rPr lang="sv-SE" smtClean="0"/>
              <a:t>2022-09-02</a:t>
            </a:fld>
            <a:endParaRPr lang="sv-SE"/>
          </a:p>
        </p:txBody>
      </p:sp>
      <p:sp>
        <p:nvSpPr>
          <p:cNvPr id="3" name="Platshållare för sidfot 2">
            <a:extLst>
              <a:ext uri="{FF2B5EF4-FFF2-40B4-BE49-F238E27FC236}">
                <a16:creationId xmlns:a16="http://schemas.microsoft.com/office/drawing/2014/main" id="{BF95847E-A091-4B48-90CC-8498D25ED01A}"/>
              </a:ext>
            </a:extLst>
          </p:cNvPr>
          <p:cNvSpPr>
            <a:spLocks noGrp="1"/>
          </p:cNvSpPr>
          <p:nvPr>
            <p:ph type="ftr" sz="quarter" idx="11"/>
          </p:nvPr>
        </p:nvSpPr>
        <p:spPr>
          <a:xfrm>
            <a:off x="647700" y="7747927"/>
            <a:ext cx="4114800" cy="165400"/>
          </a:xfrm>
        </p:spPr>
        <p:txBody>
          <a:bodyPr/>
          <a:lstStyle/>
          <a:p>
            <a:endParaRPr lang="sv-SE"/>
          </a:p>
        </p:txBody>
      </p:sp>
      <p:sp>
        <p:nvSpPr>
          <p:cNvPr id="4" name="Platshållare för bildnummer 3">
            <a:extLst>
              <a:ext uri="{FF2B5EF4-FFF2-40B4-BE49-F238E27FC236}">
                <a16:creationId xmlns:a16="http://schemas.microsoft.com/office/drawing/2014/main" id="{81B4C505-33E4-4681-8C5B-77BB1E17C2CB}"/>
              </a:ext>
            </a:extLst>
          </p:cNvPr>
          <p:cNvSpPr>
            <a:spLocks noGrp="1"/>
          </p:cNvSpPr>
          <p:nvPr>
            <p:ph type="sldNum" sz="quarter" idx="12"/>
          </p:nvPr>
        </p:nvSpPr>
        <p:spPr>
          <a:xfrm>
            <a:off x="8420100" y="7747927"/>
            <a:ext cx="2743200" cy="165400"/>
          </a:xfrm>
        </p:spPr>
        <p:txBody>
          <a:bodyPr/>
          <a:lstStyle/>
          <a:p>
            <a:fld id="{AE086683-F536-42AB-ABBC-F4803DFE8DBC}" type="slidenum">
              <a:rPr lang="sv-SE" smtClean="0"/>
              <a:t>‹#›</a:t>
            </a:fld>
            <a:endParaRPr lang="sv-SE"/>
          </a:p>
        </p:txBody>
      </p:sp>
      <p:pic>
        <p:nvPicPr>
          <p:cNvPr id="6" name="Bildobjekt 5">
            <a:extLst>
              <a:ext uri="{FF2B5EF4-FFF2-40B4-BE49-F238E27FC236}">
                <a16:creationId xmlns:a16="http://schemas.microsoft.com/office/drawing/2014/main" id="{752AE0BC-A1B9-455F-84AD-3672FC5E1880}"/>
              </a:ext>
            </a:extLst>
          </p:cNvPr>
          <p:cNvPicPr>
            <a:picLocks noChangeAspect="1"/>
          </p:cNvPicPr>
          <p:nvPr userDrawn="1">
            <p:custDataLst>
              <p:tags r:id="rId1"/>
            </p:custDataLst>
          </p:nvPr>
        </p:nvPicPr>
        <p:blipFill>
          <a:blip r:embed="rId3">
            <a:extLst>
              <a:ext uri="{28A0092B-C50C-407E-A947-70E740481C1C}">
                <a14:useLocalDpi xmlns:a14="http://schemas.microsoft.com/office/drawing/2010/main" val="0"/>
              </a:ext>
            </a:extLst>
          </a:blip>
          <a:stretch>
            <a:fillRect/>
          </a:stretch>
        </p:blipFill>
        <p:spPr>
          <a:xfrm>
            <a:off x="798441" y="5774634"/>
            <a:ext cx="5404115" cy="356617"/>
          </a:xfrm>
          <a:prstGeom prst="rect">
            <a:avLst/>
          </a:prstGeom>
        </p:spPr>
      </p:pic>
    </p:spTree>
    <p:extLst>
      <p:ext uri="{BB962C8B-B14F-4D97-AF65-F5344CB8AC3E}">
        <p14:creationId xmlns:p14="http://schemas.microsoft.com/office/powerpoint/2010/main" val="11219142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Avslutningssida Almega med förbund">
    <p:bg>
      <p:bgPr>
        <a:solidFill>
          <a:schemeClr val="accent1"/>
        </a:solidFill>
        <a:effectLst/>
      </p:bgPr>
    </p:bg>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F0C26C3-B13E-495A-A6E4-2EC4E724A264}"/>
              </a:ext>
            </a:extLst>
          </p:cNvPr>
          <p:cNvSpPr>
            <a:spLocks noGrp="1"/>
          </p:cNvSpPr>
          <p:nvPr>
            <p:ph type="dt" sz="half" idx="10"/>
          </p:nvPr>
        </p:nvSpPr>
        <p:spPr>
          <a:xfrm>
            <a:off x="647700" y="7549758"/>
            <a:ext cx="2743200" cy="165400"/>
          </a:xfrm>
        </p:spPr>
        <p:txBody>
          <a:bodyPr/>
          <a:lstStyle/>
          <a:p>
            <a:fld id="{FD403CD0-842C-4BCD-83D3-BB78B185EE38}" type="datetimeFigureOut">
              <a:rPr lang="sv-SE" smtClean="0"/>
              <a:t>2022-09-02</a:t>
            </a:fld>
            <a:endParaRPr lang="sv-SE"/>
          </a:p>
        </p:txBody>
      </p:sp>
      <p:sp>
        <p:nvSpPr>
          <p:cNvPr id="3" name="Platshållare för sidfot 2">
            <a:extLst>
              <a:ext uri="{FF2B5EF4-FFF2-40B4-BE49-F238E27FC236}">
                <a16:creationId xmlns:a16="http://schemas.microsoft.com/office/drawing/2014/main" id="{BF95847E-A091-4B48-90CC-8498D25ED01A}"/>
              </a:ext>
            </a:extLst>
          </p:cNvPr>
          <p:cNvSpPr>
            <a:spLocks noGrp="1"/>
          </p:cNvSpPr>
          <p:nvPr>
            <p:ph type="ftr" sz="quarter" idx="11"/>
          </p:nvPr>
        </p:nvSpPr>
        <p:spPr>
          <a:xfrm>
            <a:off x="647700" y="7747927"/>
            <a:ext cx="4114800" cy="165400"/>
          </a:xfrm>
        </p:spPr>
        <p:txBody>
          <a:bodyPr/>
          <a:lstStyle/>
          <a:p>
            <a:endParaRPr lang="sv-SE"/>
          </a:p>
        </p:txBody>
      </p:sp>
      <p:sp>
        <p:nvSpPr>
          <p:cNvPr id="4" name="Platshållare för bildnummer 3">
            <a:extLst>
              <a:ext uri="{FF2B5EF4-FFF2-40B4-BE49-F238E27FC236}">
                <a16:creationId xmlns:a16="http://schemas.microsoft.com/office/drawing/2014/main" id="{81B4C505-33E4-4681-8C5B-77BB1E17C2CB}"/>
              </a:ext>
            </a:extLst>
          </p:cNvPr>
          <p:cNvSpPr>
            <a:spLocks noGrp="1"/>
          </p:cNvSpPr>
          <p:nvPr>
            <p:ph type="sldNum" sz="quarter" idx="12"/>
          </p:nvPr>
        </p:nvSpPr>
        <p:spPr>
          <a:xfrm>
            <a:off x="8420100" y="7747927"/>
            <a:ext cx="2743200" cy="165400"/>
          </a:xfrm>
        </p:spPr>
        <p:txBody>
          <a:bodyPr/>
          <a:lstStyle/>
          <a:p>
            <a:fld id="{AE086683-F536-42AB-ABBC-F4803DFE8DBC}" type="slidenum">
              <a:rPr lang="sv-SE" smtClean="0"/>
              <a:t>‹#›</a:t>
            </a:fld>
            <a:endParaRPr lang="sv-SE"/>
          </a:p>
        </p:txBody>
      </p:sp>
      <p:pic>
        <p:nvPicPr>
          <p:cNvPr id="5" name="Bild 4">
            <a:extLst>
              <a:ext uri="{FF2B5EF4-FFF2-40B4-BE49-F238E27FC236}">
                <a16:creationId xmlns:a16="http://schemas.microsoft.com/office/drawing/2014/main" id="{1BA6E06C-18CA-402A-B78B-FD2CD66D8B0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98440" y="1943100"/>
            <a:ext cx="5753028" cy="4253524"/>
          </a:xfrm>
          <a:prstGeom prst="rect">
            <a:avLst/>
          </a:prstGeom>
        </p:spPr>
      </p:pic>
    </p:spTree>
    <p:extLst>
      <p:ext uri="{BB962C8B-B14F-4D97-AF65-F5344CB8AC3E}">
        <p14:creationId xmlns:p14="http://schemas.microsoft.com/office/powerpoint/2010/main" val="1042492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tartsida blekgrön">
    <p:bg>
      <p:bgPr>
        <a:solidFill>
          <a:schemeClr val="accent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300038" y="548621"/>
            <a:ext cx="8764449" cy="2387600"/>
          </a:xfrm>
        </p:spPr>
        <p:txBody>
          <a:bodyPr anchor="ctr"/>
          <a:lstStyle>
            <a:lvl1pPr algn="l">
              <a:defRPr sz="6000">
                <a:solidFill>
                  <a:schemeClr val="tx1"/>
                </a:solidFill>
              </a:defRPr>
            </a:lvl1pPr>
          </a:lstStyle>
          <a:p>
            <a:r>
              <a:rPr lang="sv-SE"/>
              <a:t>Presentationens namn här i max tre rader</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300038" y="3164699"/>
            <a:ext cx="8764449" cy="972067"/>
          </a:xfrm>
        </p:spPr>
        <p:txBody>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9964F6B1-10EC-43D7-8A6F-B43A304B5901}"/>
              </a:ext>
            </a:extLst>
          </p:cNvPr>
          <p:cNvSpPr>
            <a:spLocks noGrp="1"/>
          </p:cNvSpPr>
          <p:nvPr>
            <p:ph type="dt" sz="half" idx="10"/>
          </p:nvPr>
        </p:nvSpPr>
        <p:spPr>
          <a:xfrm>
            <a:off x="834865" y="7167102"/>
            <a:ext cx="2743200" cy="165400"/>
          </a:xfrm>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637ACD31-1B3B-4C51-AAAF-B74C576BADD5}"/>
              </a:ext>
            </a:extLst>
          </p:cNvPr>
          <p:cNvSpPr>
            <a:spLocks noGrp="1"/>
          </p:cNvSpPr>
          <p:nvPr>
            <p:ph type="ftr" sz="quarter" idx="11"/>
          </p:nvPr>
        </p:nvSpPr>
        <p:spPr>
          <a:xfrm>
            <a:off x="834865" y="7365271"/>
            <a:ext cx="4114800" cy="165400"/>
          </a:xfrm>
        </p:spPr>
        <p:txBody>
          <a:bodyPr/>
          <a:lstStyle/>
          <a:p>
            <a:endParaRPr lang="sv-SE"/>
          </a:p>
        </p:txBody>
      </p:sp>
      <p:sp>
        <p:nvSpPr>
          <p:cNvPr id="6" name="Platshållare för bildnummer 5">
            <a:extLst>
              <a:ext uri="{FF2B5EF4-FFF2-40B4-BE49-F238E27FC236}">
                <a16:creationId xmlns:a16="http://schemas.microsoft.com/office/drawing/2014/main" id="{81FD2A41-9C0C-486B-814D-D78D722ED64C}"/>
              </a:ext>
            </a:extLst>
          </p:cNvPr>
          <p:cNvSpPr>
            <a:spLocks noGrp="1"/>
          </p:cNvSpPr>
          <p:nvPr>
            <p:ph type="sldNum" sz="quarter" idx="12"/>
          </p:nvPr>
        </p:nvSpPr>
        <p:spPr>
          <a:xfrm>
            <a:off x="8607265" y="7365271"/>
            <a:ext cx="2743200" cy="165400"/>
          </a:xfrm>
        </p:spPr>
        <p:txBody>
          <a:bodyPr/>
          <a:lstStyle/>
          <a:p>
            <a:fld id="{AE086683-F536-42AB-ABBC-F4803DFE8DBC}" type="slidenum">
              <a:rPr lang="sv-SE" smtClean="0"/>
              <a:t>‹#›</a:t>
            </a:fld>
            <a:endParaRPr lang="sv-SE"/>
          </a:p>
        </p:txBody>
      </p:sp>
      <p:grpSp>
        <p:nvGrpSpPr>
          <p:cNvPr id="23" name="Graphic 9">
            <a:extLst>
              <a:ext uri="{FF2B5EF4-FFF2-40B4-BE49-F238E27FC236}">
                <a16:creationId xmlns:a16="http://schemas.microsoft.com/office/drawing/2014/main" id="{28ED5D0B-76C4-469A-8B1E-E2BB39EB1D6B}"/>
              </a:ext>
            </a:extLst>
          </p:cNvPr>
          <p:cNvGrpSpPr/>
          <p:nvPr userDrawn="1"/>
        </p:nvGrpSpPr>
        <p:grpSpPr>
          <a:xfrm rot="16200000">
            <a:off x="9223071" y="2895000"/>
            <a:ext cx="1502233" cy="4457697"/>
            <a:chOff x="9044714" y="-1406345"/>
            <a:chExt cx="1502233" cy="4457697"/>
          </a:xfrm>
          <a:noFill/>
        </p:grpSpPr>
        <p:sp>
          <p:nvSpPr>
            <p:cNvPr id="24" name="Freeform: Shape 11">
              <a:extLst>
                <a:ext uri="{FF2B5EF4-FFF2-40B4-BE49-F238E27FC236}">
                  <a16:creationId xmlns:a16="http://schemas.microsoft.com/office/drawing/2014/main" id="{B3D015BE-588F-4F21-A5A7-A8A4E139C34F}"/>
                </a:ext>
              </a:extLst>
            </p:cNvPr>
            <p:cNvSpPr/>
            <p:nvPr/>
          </p:nvSpPr>
          <p:spPr>
            <a:xfrm>
              <a:off x="9044714" y="-1398725"/>
              <a:ext cx="1502233" cy="4450077"/>
            </a:xfrm>
            <a:custGeom>
              <a:avLst/>
              <a:gdLst>
                <a:gd name="connsiteX0" fmla="*/ 936449 w 1502233"/>
                <a:gd name="connsiteY0" fmla="*/ 4450078 h 4450077"/>
                <a:gd name="connsiteX1" fmla="*/ 967882 w 1502233"/>
                <a:gd name="connsiteY1" fmla="*/ 3996688 h 4450077"/>
                <a:gd name="connsiteX2" fmla="*/ 977407 w 1502233"/>
                <a:gd name="connsiteY2" fmla="*/ 3940491 h 4450077"/>
                <a:gd name="connsiteX3" fmla="*/ 988837 w 1502233"/>
                <a:gd name="connsiteY3" fmla="*/ 3884293 h 4450077"/>
                <a:gd name="connsiteX4" fmla="*/ 1002172 w 1502233"/>
                <a:gd name="connsiteY4" fmla="*/ 3829048 h 4450077"/>
                <a:gd name="connsiteX5" fmla="*/ 1017412 w 1502233"/>
                <a:gd name="connsiteY5" fmla="*/ 3773803 h 4450077"/>
                <a:gd name="connsiteX6" fmla="*/ 1098374 w 1502233"/>
                <a:gd name="connsiteY6" fmla="*/ 3561396 h 4450077"/>
                <a:gd name="connsiteX7" fmla="*/ 1211722 w 1502233"/>
                <a:gd name="connsiteY7" fmla="*/ 3364229 h 4450077"/>
                <a:gd name="connsiteX8" fmla="*/ 1227914 w 1502233"/>
                <a:gd name="connsiteY8" fmla="*/ 3340416 h 4450077"/>
                <a:gd name="connsiteX9" fmla="*/ 1244107 w 1502233"/>
                <a:gd name="connsiteY9" fmla="*/ 3317556 h 4450077"/>
                <a:gd name="connsiteX10" fmla="*/ 1277444 w 1502233"/>
                <a:gd name="connsiteY10" fmla="*/ 3271836 h 4450077"/>
                <a:gd name="connsiteX11" fmla="*/ 1346024 w 1502233"/>
                <a:gd name="connsiteY11" fmla="*/ 3181349 h 4450077"/>
                <a:gd name="connsiteX12" fmla="*/ 1466039 w 1502233"/>
                <a:gd name="connsiteY12" fmla="*/ 2988944 h 4450077"/>
                <a:gd name="connsiteX13" fmla="*/ 1498424 w 1502233"/>
                <a:gd name="connsiteY13" fmla="*/ 2880359 h 4450077"/>
                <a:gd name="connsiteX14" fmla="*/ 1502234 w 1502233"/>
                <a:gd name="connsiteY14" fmla="*/ 2823209 h 4450077"/>
                <a:gd name="connsiteX15" fmla="*/ 1500329 w 1502233"/>
                <a:gd name="connsiteY15" fmla="*/ 2794634 h 4450077"/>
                <a:gd name="connsiteX16" fmla="*/ 1495566 w 1502233"/>
                <a:gd name="connsiteY16" fmla="*/ 2767011 h 4450077"/>
                <a:gd name="connsiteX17" fmla="*/ 1453657 w 1502233"/>
                <a:gd name="connsiteY17" fmla="*/ 2661284 h 4450077"/>
                <a:gd name="connsiteX18" fmla="*/ 1383172 w 1502233"/>
                <a:gd name="connsiteY18" fmla="*/ 2572701 h 4450077"/>
                <a:gd name="connsiteX19" fmla="*/ 1197434 w 1502233"/>
                <a:gd name="connsiteY19" fmla="*/ 2443161 h 4450077"/>
                <a:gd name="connsiteX20" fmla="*/ 984074 w 1502233"/>
                <a:gd name="connsiteY20" fmla="*/ 2366009 h 4450077"/>
                <a:gd name="connsiteX21" fmla="*/ 758332 w 1502233"/>
                <a:gd name="connsiteY21" fmla="*/ 2348864 h 4450077"/>
                <a:gd name="connsiteX22" fmla="*/ 541162 w 1502233"/>
                <a:gd name="connsiteY22" fmla="*/ 2409824 h 4450077"/>
                <a:gd name="connsiteX23" fmla="*/ 367808 w 1502233"/>
                <a:gd name="connsiteY23" fmla="*/ 2554604 h 4450077"/>
                <a:gd name="connsiteX24" fmla="*/ 309705 w 1502233"/>
                <a:gd name="connsiteY24" fmla="*/ 2651759 h 4450077"/>
                <a:gd name="connsiteX25" fmla="*/ 278273 w 1502233"/>
                <a:gd name="connsiteY25" fmla="*/ 2760344 h 4450077"/>
                <a:gd name="connsiteX26" fmla="*/ 280178 w 1502233"/>
                <a:gd name="connsiteY26" fmla="*/ 2873691 h 4450077"/>
                <a:gd name="connsiteX27" fmla="*/ 319230 w 1502233"/>
                <a:gd name="connsiteY27" fmla="*/ 2980371 h 4450077"/>
                <a:gd name="connsiteX28" fmla="*/ 480202 w 1502233"/>
                <a:gd name="connsiteY28" fmla="*/ 3136581 h 4450077"/>
                <a:gd name="connsiteX29" fmla="*/ 532590 w 1502233"/>
                <a:gd name="connsiteY29" fmla="*/ 3157536 h 4450077"/>
                <a:gd name="connsiteX30" fmla="*/ 587835 w 1502233"/>
                <a:gd name="connsiteY30" fmla="*/ 3168966 h 4450077"/>
                <a:gd name="connsiteX31" fmla="*/ 700230 w 1502233"/>
                <a:gd name="connsiteY31" fmla="*/ 3156583 h 4450077"/>
                <a:gd name="connsiteX32" fmla="*/ 873585 w 1502233"/>
                <a:gd name="connsiteY32" fmla="*/ 3016566 h 4450077"/>
                <a:gd name="connsiteX33" fmla="*/ 921210 w 1502233"/>
                <a:gd name="connsiteY33" fmla="*/ 2913696 h 4450077"/>
                <a:gd name="connsiteX34" fmla="*/ 940260 w 1502233"/>
                <a:gd name="connsiteY34" fmla="*/ 2802254 h 4450077"/>
                <a:gd name="connsiteX35" fmla="*/ 894540 w 1502233"/>
                <a:gd name="connsiteY35" fmla="*/ 2581274 h 4450077"/>
                <a:gd name="connsiteX36" fmla="*/ 773572 w 1502233"/>
                <a:gd name="connsiteY36" fmla="*/ 2389821 h 4450077"/>
                <a:gd name="connsiteX37" fmla="*/ 611647 w 1502233"/>
                <a:gd name="connsiteY37" fmla="*/ 2230754 h 4450077"/>
                <a:gd name="connsiteX38" fmla="*/ 433530 w 1502233"/>
                <a:gd name="connsiteY38" fmla="*/ 2088832 h 4450077"/>
                <a:gd name="connsiteX39" fmla="*/ 259223 w 1502233"/>
                <a:gd name="connsiteY39" fmla="*/ 1942147 h 4450077"/>
                <a:gd name="connsiteX40" fmla="*/ 110633 w 1502233"/>
                <a:gd name="connsiteY40" fmla="*/ 1770697 h 4450077"/>
                <a:gd name="connsiteX41" fmla="*/ 15383 w 1502233"/>
                <a:gd name="connsiteY41" fmla="*/ 1564957 h 4450077"/>
                <a:gd name="connsiteX42" fmla="*/ 143 w 1502233"/>
                <a:gd name="connsiteY42" fmla="*/ 1452562 h 4450077"/>
                <a:gd name="connsiteX43" fmla="*/ 11573 w 1502233"/>
                <a:gd name="connsiteY43" fmla="*/ 1339214 h 4450077"/>
                <a:gd name="connsiteX44" fmla="*/ 104918 w 1502233"/>
                <a:gd name="connsiteY44" fmla="*/ 1133474 h 4450077"/>
                <a:gd name="connsiteX45" fmla="*/ 278273 w 1502233"/>
                <a:gd name="connsiteY45" fmla="*/ 988695 h 4450077"/>
                <a:gd name="connsiteX46" fmla="*/ 499252 w 1502233"/>
                <a:gd name="connsiteY46" fmla="*/ 942975 h 4450077"/>
                <a:gd name="connsiteX47" fmla="*/ 712612 w 1502233"/>
                <a:gd name="connsiteY47" fmla="*/ 1012507 h 4450077"/>
                <a:gd name="connsiteX48" fmla="*/ 874537 w 1502233"/>
                <a:gd name="connsiteY48" fmla="*/ 1268729 h 4450077"/>
                <a:gd name="connsiteX49" fmla="*/ 876442 w 1502233"/>
                <a:gd name="connsiteY49" fmla="*/ 1345882 h 4450077"/>
                <a:gd name="connsiteX50" fmla="*/ 859297 w 1502233"/>
                <a:gd name="connsiteY50" fmla="*/ 1422082 h 4450077"/>
                <a:gd name="connsiteX51" fmla="*/ 852630 w 1502233"/>
                <a:gd name="connsiteY51" fmla="*/ 1440179 h 4450077"/>
                <a:gd name="connsiteX52" fmla="*/ 845010 w 1502233"/>
                <a:gd name="connsiteY52" fmla="*/ 1458277 h 4450077"/>
                <a:gd name="connsiteX53" fmla="*/ 825960 w 1502233"/>
                <a:gd name="connsiteY53" fmla="*/ 1492567 h 4450077"/>
                <a:gd name="connsiteX54" fmla="*/ 803100 w 1502233"/>
                <a:gd name="connsiteY54" fmla="*/ 1523999 h 4450077"/>
                <a:gd name="connsiteX55" fmla="*/ 776430 w 1502233"/>
                <a:gd name="connsiteY55" fmla="*/ 1552574 h 4450077"/>
                <a:gd name="connsiteX56" fmla="*/ 746902 w 1502233"/>
                <a:gd name="connsiteY56" fmla="*/ 1578292 h 4450077"/>
                <a:gd name="connsiteX57" fmla="*/ 714517 w 1502233"/>
                <a:gd name="connsiteY57" fmla="*/ 1600199 h 4450077"/>
                <a:gd name="connsiteX58" fmla="*/ 680227 w 1502233"/>
                <a:gd name="connsiteY58" fmla="*/ 1617344 h 4450077"/>
                <a:gd name="connsiteX59" fmla="*/ 643080 w 1502233"/>
                <a:gd name="connsiteY59" fmla="*/ 1629727 h 4450077"/>
                <a:gd name="connsiteX60" fmla="*/ 604980 w 1502233"/>
                <a:gd name="connsiteY60" fmla="*/ 1637347 h 4450077"/>
                <a:gd name="connsiteX61" fmla="*/ 585930 w 1502233"/>
                <a:gd name="connsiteY61" fmla="*/ 1639252 h 4450077"/>
                <a:gd name="connsiteX62" fmla="*/ 566880 w 1502233"/>
                <a:gd name="connsiteY62" fmla="*/ 1640204 h 4450077"/>
                <a:gd name="connsiteX63" fmla="*/ 547830 w 1502233"/>
                <a:gd name="connsiteY63" fmla="*/ 1639252 h 4450077"/>
                <a:gd name="connsiteX64" fmla="*/ 528780 w 1502233"/>
                <a:gd name="connsiteY64" fmla="*/ 1637347 h 4450077"/>
                <a:gd name="connsiteX65" fmla="*/ 490680 w 1502233"/>
                <a:gd name="connsiteY65" fmla="*/ 1628774 h 4450077"/>
                <a:gd name="connsiteX66" fmla="*/ 354473 w 1502233"/>
                <a:gd name="connsiteY66" fmla="*/ 1556384 h 4450077"/>
                <a:gd name="connsiteX67" fmla="*/ 255413 w 1502233"/>
                <a:gd name="connsiteY67" fmla="*/ 1437322 h 4450077"/>
                <a:gd name="connsiteX68" fmla="*/ 205883 w 1502233"/>
                <a:gd name="connsiteY68" fmla="*/ 1290637 h 4450077"/>
                <a:gd name="connsiteX69" fmla="*/ 203978 w 1502233"/>
                <a:gd name="connsiteY69" fmla="*/ 1135379 h 4450077"/>
                <a:gd name="connsiteX70" fmla="*/ 308753 w 1502233"/>
                <a:gd name="connsiteY70" fmla="*/ 844867 h 4450077"/>
                <a:gd name="connsiteX71" fmla="*/ 477345 w 1502233"/>
                <a:gd name="connsiteY71" fmla="*/ 582930 h 4450077"/>
                <a:gd name="connsiteX72" fmla="*/ 621172 w 1502233"/>
                <a:gd name="connsiteY72" fmla="*/ 361950 h 4450077"/>
                <a:gd name="connsiteX73" fmla="*/ 644032 w 1502233"/>
                <a:gd name="connsiteY73" fmla="*/ 327660 h 4450077"/>
                <a:gd name="connsiteX74" fmla="*/ 689752 w 1502233"/>
                <a:gd name="connsiteY74" fmla="*/ 258127 h 4450077"/>
                <a:gd name="connsiteX75" fmla="*/ 781192 w 1502233"/>
                <a:gd name="connsiteY75" fmla="*/ 119062 h 4450077"/>
                <a:gd name="connsiteX76" fmla="*/ 859297 w 1502233"/>
                <a:gd name="connsiteY76" fmla="*/ 0 h 4450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1502233" h="4450077">
                  <a:moveTo>
                    <a:pt x="936449" y="4450078"/>
                  </a:moveTo>
                  <a:cubicBezTo>
                    <a:pt x="936449" y="4298630"/>
                    <a:pt x="945022" y="4146230"/>
                    <a:pt x="967882" y="3996688"/>
                  </a:cubicBezTo>
                  <a:cubicBezTo>
                    <a:pt x="970739" y="3977638"/>
                    <a:pt x="974549" y="3959541"/>
                    <a:pt x="977407" y="3940491"/>
                  </a:cubicBezTo>
                  <a:cubicBezTo>
                    <a:pt x="981217" y="3921441"/>
                    <a:pt x="984074" y="3903343"/>
                    <a:pt x="988837" y="3884293"/>
                  </a:cubicBezTo>
                  <a:lnTo>
                    <a:pt x="1002172" y="3829048"/>
                  </a:lnTo>
                  <a:lnTo>
                    <a:pt x="1017412" y="3773803"/>
                  </a:lnTo>
                  <a:cubicBezTo>
                    <a:pt x="1039319" y="3701413"/>
                    <a:pt x="1065989" y="3629976"/>
                    <a:pt x="1098374" y="3561396"/>
                  </a:cubicBezTo>
                  <a:cubicBezTo>
                    <a:pt x="1130759" y="3492816"/>
                    <a:pt x="1169812" y="3427093"/>
                    <a:pt x="1211722" y="3364229"/>
                  </a:cubicBezTo>
                  <a:lnTo>
                    <a:pt x="1227914" y="3340416"/>
                  </a:lnTo>
                  <a:lnTo>
                    <a:pt x="1244107" y="3317556"/>
                  </a:lnTo>
                  <a:cubicBezTo>
                    <a:pt x="1255537" y="3302316"/>
                    <a:pt x="1266014" y="3286123"/>
                    <a:pt x="1277444" y="3271836"/>
                  </a:cubicBezTo>
                  <a:lnTo>
                    <a:pt x="1346024" y="3181349"/>
                  </a:lnTo>
                  <a:cubicBezTo>
                    <a:pt x="1391744" y="3120389"/>
                    <a:pt x="1434607" y="3057524"/>
                    <a:pt x="1466039" y="2988944"/>
                  </a:cubicBezTo>
                  <a:cubicBezTo>
                    <a:pt x="1481279" y="2954654"/>
                    <a:pt x="1492709" y="2917506"/>
                    <a:pt x="1498424" y="2880359"/>
                  </a:cubicBezTo>
                  <a:cubicBezTo>
                    <a:pt x="1501282" y="2861309"/>
                    <a:pt x="1502234" y="2842259"/>
                    <a:pt x="1502234" y="2823209"/>
                  </a:cubicBezTo>
                  <a:lnTo>
                    <a:pt x="1500329" y="2794634"/>
                  </a:lnTo>
                  <a:cubicBezTo>
                    <a:pt x="1499377" y="2785109"/>
                    <a:pt x="1497471" y="2775584"/>
                    <a:pt x="1495566" y="2767011"/>
                  </a:cubicBezTo>
                  <a:cubicBezTo>
                    <a:pt x="1487946" y="2729864"/>
                    <a:pt x="1473659" y="2694621"/>
                    <a:pt x="1453657" y="2661284"/>
                  </a:cubicBezTo>
                  <a:cubicBezTo>
                    <a:pt x="1434607" y="2628899"/>
                    <a:pt x="1409842" y="2599371"/>
                    <a:pt x="1383172" y="2572701"/>
                  </a:cubicBezTo>
                  <a:cubicBezTo>
                    <a:pt x="1328879" y="2519361"/>
                    <a:pt x="1265062" y="2476499"/>
                    <a:pt x="1197434" y="2443161"/>
                  </a:cubicBezTo>
                  <a:cubicBezTo>
                    <a:pt x="1129807" y="2409824"/>
                    <a:pt x="1057417" y="2383154"/>
                    <a:pt x="984074" y="2366009"/>
                  </a:cubicBezTo>
                  <a:cubicBezTo>
                    <a:pt x="909779" y="2349816"/>
                    <a:pt x="833580" y="2342196"/>
                    <a:pt x="758332" y="2348864"/>
                  </a:cubicBezTo>
                  <a:cubicBezTo>
                    <a:pt x="683085" y="2355531"/>
                    <a:pt x="607837" y="2374581"/>
                    <a:pt x="541162" y="2409824"/>
                  </a:cubicBezTo>
                  <a:cubicBezTo>
                    <a:pt x="473535" y="2445067"/>
                    <a:pt x="414480" y="2494596"/>
                    <a:pt x="367808" y="2554604"/>
                  </a:cubicBezTo>
                  <a:cubicBezTo>
                    <a:pt x="343995" y="2584131"/>
                    <a:pt x="324945" y="2617469"/>
                    <a:pt x="309705" y="2651759"/>
                  </a:cubicBezTo>
                  <a:cubicBezTo>
                    <a:pt x="293513" y="2686049"/>
                    <a:pt x="283988" y="2723196"/>
                    <a:pt x="278273" y="2760344"/>
                  </a:cubicBezTo>
                  <a:cubicBezTo>
                    <a:pt x="272558" y="2797491"/>
                    <a:pt x="272558" y="2836544"/>
                    <a:pt x="280178" y="2873691"/>
                  </a:cubicBezTo>
                  <a:cubicBezTo>
                    <a:pt x="286845" y="2910839"/>
                    <a:pt x="301133" y="2947034"/>
                    <a:pt x="319230" y="2980371"/>
                  </a:cubicBezTo>
                  <a:cubicBezTo>
                    <a:pt x="356378" y="3047046"/>
                    <a:pt x="412575" y="3102291"/>
                    <a:pt x="480202" y="3136581"/>
                  </a:cubicBezTo>
                  <a:cubicBezTo>
                    <a:pt x="497347" y="3145154"/>
                    <a:pt x="514492" y="3151821"/>
                    <a:pt x="532590" y="3157536"/>
                  </a:cubicBezTo>
                  <a:cubicBezTo>
                    <a:pt x="550687" y="3163251"/>
                    <a:pt x="569737" y="3167061"/>
                    <a:pt x="587835" y="3168966"/>
                  </a:cubicBezTo>
                  <a:cubicBezTo>
                    <a:pt x="625935" y="3172776"/>
                    <a:pt x="664035" y="3168966"/>
                    <a:pt x="700230" y="3156583"/>
                  </a:cubicBezTo>
                  <a:cubicBezTo>
                    <a:pt x="772620" y="3132771"/>
                    <a:pt x="833580" y="3081336"/>
                    <a:pt x="873585" y="3016566"/>
                  </a:cubicBezTo>
                  <a:cubicBezTo>
                    <a:pt x="893587" y="2984181"/>
                    <a:pt x="909779" y="2949891"/>
                    <a:pt x="921210" y="2913696"/>
                  </a:cubicBezTo>
                  <a:cubicBezTo>
                    <a:pt x="932639" y="2877501"/>
                    <a:pt x="938354" y="2839401"/>
                    <a:pt x="940260" y="2802254"/>
                  </a:cubicBezTo>
                  <a:cubicBezTo>
                    <a:pt x="943117" y="2726054"/>
                    <a:pt x="925020" y="2650806"/>
                    <a:pt x="894540" y="2581274"/>
                  </a:cubicBezTo>
                  <a:cubicBezTo>
                    <a:pt x="865012" y="2511741"/>
                    <a:pt x="821197" y="2447924"/>
                    <a:pt x="773572" y="2389821"/>
                  </a:cubicBezTo>
                  <a:cubicBezTo>
                    <a:pt x="724995" y="2331719"/>
                    <a:pt x="669750" y="2279332"/>
                    <a:pt x="611647" y="2230754"/>
                  </a:cubicBezTo>
                  <a:cubicBezTo>
                    <a:pt x="553545" y="2182177"/>
                    <a:pt x="493537" y="2135504"/>
                    <a:pt x="433530" y="2088832"/>
                  </a:cubicBezTo>
                  <a:cubicBezTo>
                    <a:pt x="373523" y="2042159"/>
                    <a:pt x="314468" y="1994534"/>
                    <a:pt x="259223" y="1942147"/>
                  </a:cubicBezTo>
                  <a:cubicBezTo>
                    <a:pt x="203978" y="1889759"/>
                    <a:pt x="153495" y="1833562"/>
                    <a:pt x="110633" y="1770697"/>
                  </a:cubicBezTo>
                  <a:cubicBezTo>
                    <a:pt x="67770" y="1707832"/>
                    <a:pt x="34433" y="1639252"/>
                    <a:pt x="15383" y="1564957"/>
                  </a:cubicBezTo>
                  <a:cubicBezTo>
                    <a:pt x="5858" y="1528762"/>
                    <a:pt x="1095" y="1490662"/>
                    <a:pt x="143" y="1452562"/>
                  </a:cubicBezTo>
                  <a:cubicBezTo>
                    <a:pt x="-810" y="1414462"/>
                    <a:pt x="3000" y="1376362"/>
                    <a:pt x="11573" y="1339214"/>
                  </a:cubicBezTo>
                  <a:cubicBezTo>
                    <a:pt x="27765" y="1264919"/>
                    <a:pt x="60150" y="1194434"/>
                    <a:pt x="104918" y="1133474"/>
                  </a:cubicBezTo>
                  <a:cubicBezTo>
                    <a:pt x="150638" y="1072515"/>
                    <a:pt x="209693" y="1022032"/>
                    <a:pt x="278273" y="988695"/>
                  </a:cubicBezTo>
                  <a:cubicBezTo>
                    <a:pt x="346853" y="955357"/>
                    <a:pt x="423052" y="940117"/>
                    <a:pt x="499252" y="942975"/>
                  </a:cubicBezTo>
                  <a:cubicBezTo>
                    <a:pt x="574500" y="945832"/>
                    <a:pt x="650700" y="968692"/>
                    <a:pt x="712612" y="1012507"/>
                  </a:cubicBezTo>
                  <a:cubicBezTo>
                    <a:pt x="798337" y="1071562"/>
                    <a:pt x="859297" y="1165859"/>
                    <a:pt x="874537" y="1268729"/>
                  </a:cubicBezTo>
                  <a:cubicBezTo>
                    <a:pt x="878347" y="1294447"/>
                    <a:pt x="879300" y="1320164"/>
                    <a:pt x="876442" y="1345882"/>
                  </a:cubicBezTo>
                  <a:cubicBezTo>
                    <a:pt x="873585" y="1371599"/>
                    <a:pt x="868822" y="1397317"/>
                    <a:pt x="859297" y="1422082"/>
                  </a:cubicBezTo>
                  <a:cubicBezTo>
                    <a:pt x="857392" y="1427797"/>
                    <a:pt x="855487" y="1434464"/>
                    <a:pt x="852630" y="1440179"/>
                  </a:cubicBezTo>
                  <a:cubicBezTo>
                    <a:pt x="849772" y="1445894"/>
                    <a:pt x="847867" y="1452562"/>
                    <a:pt x="845010" y="1458277"/>
                  </a:cubicBezTo>
                  <a:cubicBezTo>
                    <a:pt x="839295" y="1469707"/>
                    <a:pt x="832627" y="1481137"/>
                    <a:pt x="825960" y="1492567"/>
                  </a:cubicBezTo>
                  <a:cubicBezTo>
                    <a:pt x="819292" y="1503997"/>
                    <a:pt x="810720" y="1513522"/>
                    <a:pt x="803100" y="1523999"/>
                  </a:cubicBezTo>
                  <a:cubicBezTo>
                    <a:pt x="794527" y="1533524"/>
                    <a:pt x="785955" y="1544002"/>
                    <a:pt x="776430" y="1552574"/>
                  </a:cubicBezTo>
                  <a:cubicBezTo>
                    <a:pt x="767857" y="1562099"/>
                    <a:pt x="757380" y="1569719"/>
                    <a:pt x="746902" y="1578292"/>
                  </a:cubicBezTo>
                  <a:cubicBezTo>
                    <a:pt x="736425" y="1585912"/>
                    <a:pt x="725947" y="1593532"/>
                    <a:pt x="714517" y="1600199"/>
                  </a:cubicBezTo>
                  <a:cubicBezTo>
                    <a:pt x="703087" y="1606867"/>
                    <a:pt x="691657" y="1612582"/>
                    <a:pt x="680227" y="1617344"/>
                  </a:cubicBezTo>
                  <a:cubicBezTo>
                    <a:pt x="667845" y="1622107"/>
                    <a:pt x="656415" y="1626869"/>
                    <a:pt x="643080" y="1629727"/>
                  </a:cubicBezTo>
                  <a:cubicBezTo>
                    <a:pt x="630697" y="1633537"/>
                    <a:pt x="617362" y="1634489"/>
                    <a:pt x="604980" y="1637347"/>
                  </a:cubicBezTo>
                  <a:cubicBezTo>
                    <a:pt x="598312" y="1638299"/>
                    <a:pt x="591645" y="1638299"/>
                    <a:pt x="585930" y="1639252"/>
                  </a:cubicBezTo>
                  <a:lnTo>
                    <a:pt x="566880" y="1640204"/>
                  </a:lnTo>
                  <a:lnTo>
                    <a:pt x="547830" y="1639252"/>
                  </a:lnTo>
                  <a:cubicBezTo>
                    <a:pt x="541162" y="1638299"/>
                    <a:pt x="534495" y="1638299"/>
                    <a:pt x="528780" y="1637347"/>
                  </a:cubicBezTo>
                  <a:cubicBezTo>
                    <a:pt x="516397" y="1634489"/>
                    <a:pt x="503062" y="1633537"/>
                    <a:pt x="490680" y="1628774"/>
                  </a:cubicBezTo>
                  <a:cubicBezTo>
                    <a:pt x="441150" y="1614487"/>
                    <a:pt x="394477" y="1589722"/>
                    <a:pt x="354473" y="1556384"/>
                  </a:cubicBezTo>
                  <a:cubicBezTo>
                    <a:pt x="314468" y="1523047"/>
                    <a:pt x="281130" y="1483042"/>
                    <a:pt x="255413" y="1437322"/>
                  </a:cubicBezTo>
                  <a:cubicBezTo>
                    <a:pt x="229695" y="1392554"/>
                    <a:pt x="213503" y="1342072"/>
                    <a:pt x="205883" y="1290637"/>
                  </a:cubicBezTo>
                  <a:cubicBezTo>
                    <a:pt x="198263" y="1239202"/>
                    <a:pt x="197310" y="1186815"/>
                    <a:pt x="203978" y="1135379"/>
                  </a:cubicBezTo>
                  <a:cubicBezTo>
                    <a:pt x="216360" y="1032510"/>
                    <a:pt x="254460" y="932497"/>
                    <a:pt x="308753" y="844867"/>
                  </a:cubicBezTo>
                  <a:cubicBezTo>
                    <a:pt x="363998" y="757237"/>
                    <a:pt x="421147" y="669607"/>
                    <a:pt x="477345" y="582930"/>
                  </a:cubicBezTo>
                  <a:lnTo>
                    <a:pt x="621172" y="361950"/>
                  </a:lnTo>
                  <a:lnTo>
                    <a:pt x="644032" y="327660"/>
                  </a:lnTo>
                  <a:lnTo>
                    <a:pt x="689752" y="258127"/>
                  </a:lnTo>
                  <a:lnTo>
                    <a:pt x="781192" y="119062"/>
                  </a:lnTo>
                  <a:lnTo>
                    <a:pt x="859297" y="0"/>
                  </a:lnTo>
                </a:path>
              </a:pathLst>
            </a:custGeom>
            <a:noFill/>
            <a:ln w="126694" cap="flat">
              <a:solidFill>
                <a:srgbClr val="12100B"/>
              </a:solidFill>
              <a:prstDash val="solid"/>
              <a:miter/>
            </a:ln>
          </p:spPr>
          <p:txBody>
            <a:bodyPr rtlCol="0" anchor="ctr"/>
            <a:lstStyle/>
            <a:p>
              <a:endParaRPr lang="sv-SE"/>
            </a:p>
          </p:txBody>
        </p:sp>
        <p:sp>
          <p:nvSpPr>
            <p:cNvPr id="25" name="Freeform: Shape 12">
              <a:extLst>
                <a:ext uri="{FF2B5EF4-FFF2-40B4-BE49-F238E27FC236}">
                  <a16:creationId xmlns:a16="http://schemas.microsoft.com/office/drawing/2014/main" id="{2BB510FD-2061-47FC-8BEC-14E5C89A528F}"/>
                </a:ext>
              </a:extLst>
            </p:cNvPr>
            <p:cNvSpPr/>
            <p:nvPr/>
          </p:nvSpPr>
          <p:spPr>
            <a:xfrm>
              <a:off x="9356324" y="-1406345"/>
              <a:ext cx="660081" cy="550544"/>
            </a:xfrm>
            <a:custGeom>
              <a:avLst/>
              <a:gdLst>
                <a:gd name="connsiteX0" fmla="*/ 660082 w 660081"/>
                <a:gd name="connsiteY0" fmla="*/ 550545 h 550544"/>
                <a:gd name="connsiteX1" fmla="*/ 588644 w 660081"/>
                <a:gd name="connsiteY1" fmla="*/ 205740 h 550544"/>
                <a:gd name="connsiteX2" fmla="*/ 546735 w 660081"/>
                <a:gd name="connsiteY2" fmla="*/ 0 h 550544"/>
                <a:gd name="connsiteX3" fmla="*/ 340042 w 660081"/>
                <a:gd name="connsiteY3" fmla="*/ 42862 h 550544"/>
                <a:gd name="connsiteX4" fmla="*/ 0 w 660081"/>
                <a:gd name="connsiteY4" fmla="*/ 112395 h 550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081" h="550544">
                  <a:moveTo>
                    <a:pt x="660082" y="550545"/>
                  </a:moveTo>
                  <a:lnTo>
                    <a:pt x="588644" y="205740"/>
                  </a:lnTo>
                  <a:lnTo>
                    <a:pt x="546735" y="0"/>
                  </a:lnTo>
                  <a:lnTo>
                    <a:pt x="340042" y="42862"/>
                  </a:lnTo>
                  <a:lnTo>
                    <a:pt x="0" y="112395"/>
                  </a:lnTo>
                </a:path>
              </a:pathLst>
            </a:custGeom>
            <a:noFill/>
            <a:ln w="126694" cap="flat">
              <a:solidFill>
                <a:srgbClr val="12100B"/>
              </a:solidFill>
              <a:prstDash val="solid"/>
              <a:miter/>
            </a:ln>
          </p:spPr>
          <p:txBody>
            <a:bodyPr rtlCol="0" anchor="ctr"/>
            <a:lstStyle/>
            <a:p>
              <a:endParaRPr lang="sv-SE"/>
            </a:p>
          </p:txBody>
        </p:sp>
      </p:grpSp>
    </p:spTree>
    <p:extLst>
      <p:ext uri="{BB962C8B-B14F-4D97-AF65-F5344CB8AC3E}">
        <p14:creationId xmlns:p14="http://schemas.microsoft.com/office/powerpoint/2010/main" val="165657796"/>
      </p:ext>
    </p:extLst>
  </p:cSld>
  <p:clrMapOvr>
    <a:masterClrMapping/>
  </p:clrMapOvr>
  <p:extLst>
    <p:ext uri="{DCECCB84-F9BA-43D5-87BE-67443E8EF086}">
      <p15:sldGuideLst xmlns:p15="http://schemas.microsoft.com/office/powerpoint/2012/main">
        <p15:guide id="1" orient="horz" pos="2478">
          <p15:clr>
            <a:srgbClr val="FBAE40"/>
          </p15:clr>
        </p15:guide>
        <p15:guide id="2" pos="3840">
          <p15:clr>
            <a:srgbClr val="FBAE40"/>
          </p15:clr>
        </p15:guide>
        <p15:guide id="3" orient="horz" pos="234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tartsida dammgrå">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300038" y="548621"/>
            <a:ext cx="8696739" cy="2387600"/>
          </a:xfrm>
        </p:spPr>
        <p:txBody>
          <a:bodyPr anchor="ctr"/>
          <a:lstStyle>
            <a:lvl1pPr algn="l">
              <a:defRPr sz="6000">
                <a:solidFill>
                  <a:schemeClr val="tx1"/>
                </a:solidFill>
              </a:defRPr>
            </a:lvl1pPr>
          </a:lstStyle>
          <a:p>
            <a:r>
              <a:rPr lang="sv-SE"/>
              <a:t>Presentationens namn här i max tre rader</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300038" y="3164699"/>
            <a:ext cx="8696739" cy="972067"/>
          </a:xfrm>
        </p:spPr>
        <p:txBody>
          <a:bodyPr/>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9964F6B1-10EC-43D7-8A6F-B43A304B5901}"/>
              </a:ext>
            </a:extLst>
          </p:cNvPr>
          <p:cNvSpPr>
            <a:spLocks noGrp="1"/>
          </p:cNvSpPr>
          <p:nvPr>
            <p:ph type="dt" sz="half" idx="10"/>
          </p:nvPr>
        </p:nvSpPr>
        <p:spPr>
          <a:xfrm>
            <a:off x="834865" y="7167102"/>
            <a:ext cx="2743200" cy="165400"/>
          </a:xfrm>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637ACD31-1B3B-4C51-AAAF-B74C576BADD5}"/>
              </a:ext>
            </a:extLst>
          </p:cNvPr>
          <p:cNvSpPr>
            <a:spLocks noGrp="1"/>
          </p:cNvSpPr>
          <p:nvPr>
            <p:ph type="ftr" sz="quarter" idx="11"/>
          </p:nvPr>
        </p:nvSpPr>
        <p:spPr>
          <a:xfrm>
            <a:off x="834865" y="7365271"/>
            <a:ext cx="4114800" cy="165400"/>
          </a:xfrm>
        </p:spPr>
        <p:txBody>
          <a:bodyPr/>
          <a:lstStyle/>
          <a:p>
            <a:endParaRPr lang="sv-SE"/>
          </a:p>
        </p:txBody>
      </p:sp>
      <p:sp>
        <p:nvSpPr>
          <p:cNvPr id="6" name="Platshållare för bildnummer 5">
            <a:extLst>
              <a:ext uri="{FF2B5EF4-FFF2-40B4-BE49-F238E27FC236}">
                <a16:creationId xmlns:a16="http://schemas.microsoft.com/office/drawing/2014/main" id="{81FD2A41-9C0C-486B-814D-D78D722ED64C}"/>
              </a:ext>
            </a:extLst>
          </p:cNvPr>
          <p:cNvSpPr>
            <a:spLocks noGrp="1"/>
          </p:cNvSpPr>
          <p:nvPr>
            <p:ph type="sldNum" sz="quarter" idx="12"/>
          </p:nvPr>
        </p:nvSpPr>
        <p:spPr>
          <a:xfrm>
            <a:off x="8607265" y="7365271"/>
            <a:ext cx="2743200" cy="165400"/>
          </a:xfrm>
        </p:spPr>
        <p:txBody>
          <a:bodyPr/>
          <a:lstStyle/>
          <a:p>
            <a:fld id="{AE086683-F536-42AB-ABBC-F4803DFE8DBC}" type="slidenum">
              <a:rPr lang="sv-SE" smtClean="0"/>
              <a:t>‹#›</a:t>
            </a:fld>
            <a:endParaRPr lang="sv-SE"/>
          </a:p>
        </p:txBody>
      </p:sp>
      <p:grpSp>
        <p:nvGrpSpPr>
          <p:cNvPr id="12" name="Bild 10">
            <a:extLst>
              <a:ext uri="{FF2B5EF4-FFF2-40B4-BE49-F238E27FC236}">
                <a16:creationId xmlns:a16="http://schemas.microsoft.com/office/drawing/2014/main" id="{D508B84F-23C9-4F7E-823B-0A100F346462}"/>
              </a:ext>
            </a:extLst>
          </p:cNvPr>
          <p:cNvGrpSpPr/>
          <p:nvPr/>
        </p:nvGrpSpPr>
        <p:grpSpPr>
          <a:xfrm rot="5400000" flipH="1">
            <a:off x="1453728" y="2911516"/>
            <a:ext cx="1550244" cy="4457700"/>
            <a:chOff x="1501949" y="2947924"/>
            <a:chExt cx="1502235" cy="4457700"/>
          </a:xfrm>
          <a:noFill/>
        </p:grpSpPr>
        <p:sp>
          <p:nvSpPr>
            <p:cNvPr id="13" name="Frihandsfigur: Form 12">
              <a:extLst>
                <a:ext uri="{FF2B5EF4-FFF2-40B4-BE49-F238E27FC236}">
                  <a16:creationId xmlns:a16="http://schemas.microsoft.com/office/drawing/2014/main" id="{DA175E4A-0F86-4A49-A379-364EA4E2779B}"/>
                </a:ext>
              </a:extLst>
            </p:cNvPr>
            <p:cNvSpPr/>
            <p:nvPr/>
          </p:nvSpPr>
          <p:spPr>
            <a:xfrm>
              <a:off x="1501949" y="2955544"/>
              <a:ext cx="1502235" cy="4450080"/>
            </a:xfrm>
            <a:custGeom>
              <a:avLst/>
              <a:gdLst>
                <a:gd name="connsiteX0" fmla="*/ 936450 w 1502235"/>
                <a:gd name="connsiteY0" fmla="*/ 4450080 h 4450080"/>
                <a:gd name="connsiteX1" fmla="*/ 967883 w 1502235"/>
                <a:gd name="connsiteY1" fmla="*/ 3996690 h 4450080"/>
                <a:gd name="connsiteX2" fmla="*/ 977408 w 1502235"/>
                <a:gd name="connsiteY2" fmla="*/ 3940493 h 4450080"/>
                <a:gd name="connsiteX3" fmla="*/ 988838 w 1502235"/>
                <a:gd name="connsiteY3" fmla="*/ 3884295 h 4450080"/>
                <a:gd name="connsiteX4" fmla="*/ 1002173 w 1502235"/>
                <a:gd name="connsiteY4" fmla="*/ 3829050 h 4450080"/>
                <a:gd name="connsiteX5" fmla="*/ 1017413 w 1502235"/>
                <a:gd name="connsiteY5" fmla="*/ 3773805 h 4450080"/>
                <a:gd name="connsiteX6" fmla="*/ 1098375 w 1502235"/>
                <a:gd name="connsiteY6" fmla="*/ 3561398 h 4450080"/>
                <a:gd name="connsiteX7" fmla="*/ 1211723 w 1502235"/>
                <a:gd name="connsiteY7" fmla="*/ 3364230 h 4450080"/>
                <a:gd name="connsiteX8" fmla="*/ 1227915 w 1502235"/>
                <a:gd name="connsiteY8" fmla="*/ 3340418 h 4450080"/>
                <a:gd name="connsiteX9" fmla="*/ 1244108 w 1502235"/>
                <a:gd name="connsiteY9" fmla="*/ 3317558 h 4450080"/>
                <a:gd name="connsiteX10" fmla="*/ 1277445 w 1502235"/>
                <a:gd name="connsiteY10" fmla="*/ 3271838 h 4450080"/>
                <a:gd name="connsiteX11" fmla="*/ 1346025 w 1502235"/>
                <a:gd name="connsiteY11" fmla="*/ 3181350 h 4450080"/>
                <a:gd name="connsiteX12" fmla="*/ 1466040 w 1502235"/>
                <a:gd name="connsiteY12" fmla="*/ 2988945 h 4450080"/>
                <a:gd name="connsiteX13" fmla="*/ 1498425 w 1502235"/>
                <a:gd name="connsiteY13" fmla="*/ 2880360 h 4450080"/>
                <a:gd name="connsiteX14" fmla="*/ 1502235 w 1502235"/>
                <a:gd name="connsiteY14" fmla="*/ 2823210 h 4450080"/>
                <a:gd name="connsiteX15" fmla="*/ 1500330 w 1502235"/>
                <a:gd name="connsiteY15" fmla="*/ 2794635 h 4450080"/>
                <a:gd name="connsiteX16" fmla="*/ 1495568 w 1502235"/>
                <a:gd name="connsiteY16" fmla="*/ 2767013 h 4450080"/>
                <a:gd name="connsiteX17" fmla="*/ 1453658 w 1502235"/>
                <a:gd name="connsiteY17" fmla="*/ 2661285 h 4450080"/>
                <a:gd name="connsiteX18" fmla="*/ 1383173 w 1502235"/>
                <a:gd name="connsiteY18" fmla="*/ 2572703 h 4450080"/>
                <a:gd name="connsiteX19" fmla="*/ 1197435 w 1502235"/>
                <a:gd name="connsiteY19" fmla="*/ 2443163 h 4450080"/>
                <a:gd name="connsiteX20" fmla="*/ 984075 w 1502235"/>
                <a:gd name="connsiteY20" fmla="*/ 2366010 h 4450080"/>
                <a:gd name="connsiteX21" fmla="*/ 758333 w 1502235"/>
                <a:gd name="connsiteY21" fmla="*/ 2348865 h 4450080"/>
                <a:gd name="connsiteX22" fmla="*/ 541163 w 1502235"/>
                <a:gd name="connsiteY22" fmla="*/ 2409825 h 4450080"/>
                <a:gd name="connsiteX23" fmla="*/ 367808 w 1502235"/>
                <a:gd name="connsiteY23" fmla="*/ 2554605 h 4450080"/>
                <a:gd name="connsiteX24" fmla="*/ 309705 w 1502235"/>
                <a:gd name="connsiteY24" fmla="*/ 2651760 h 4450080"/>
                <a:gd name="connsiteX25" fmla="*/ 278273 w 1502235"/>
                <a:gd name="connsiteY25" fmla="*/ 2760345 h 4450080"/>
                <a:gd name="connsiteX26" fmla="*/ 280178 w 1502235"/>
                <a:gd name="connsiteY26" fmla="*/ 2873693 h 4450080"/>
                <a:gd name="connsiteX27" fmla="*/ 319230 w 1502235"/>
                <a:gd name="connsiteY27" fmla="*/ 2980373 h 4450080"/>
                <a:gd name="connsiteX28" fmla="*/ 480203 w 1502235"/>
                <a:gd name="connsiteY28" fmla="*/ 3136583 h 4450080"/>
                <a:gd name="connsiteX29" fmla="*/ 532590 w 1502235"/>
                <a:gd name="connsiteY29" fmla="*/ 3157538 h 4450080"/>
                <a:gd name="connsiteX30" fmla="*/ 587835 w 1502235"/>
                <a:gd name="connsiteY30" fmla="*/ 3168968 h 4450080"/>
                <a:gd name="connsiteX31" fmla="*/ 700230 w 1502235"/>
                <a:gd name="connsiteY31" fmla="*/ 3156585 h 4450080"/>
                <a:gd name="connsiteX32" fmla="*/ 873585 w 1502235"/>
                <a:gd name="connsiteY32" fmla="*/ 3016568 h 4450080"/>
                <a:gd name="connsiteX33" fmla="*/ 921210 w 1502235"/>
                <a:gd name="connsiteY33" fmla="*/ 2913698 h 4450080"/>
                <a:gd name="connsiteX34" fmla="*/ 940260 w 1502235"/>
                <a:gd name="connsiteY34" fmla="*/ 2802255 h 4450080"/>
                <a:gd name="connsiteX35" fmla="*/ 894540 w 1502235"/>
                <a:gd name="connsiteY35" fmla="*/ 2581275 h 4450080"/>
                <a:gd name="connsiteX36" fmla="*/ 773573 w 1502235"/>
                <a:gd name="connsiteY36" fmla="*/ 2389823 h 4450080"/>
                <a:gd name="connsiteX37" fmla="*/ 611648 w 1502235"/>
                <a:gd name="connsiteY37" fmla="*/ 2230755 h 4450080"/>
                <a:gd name="connsiteX38" fmla="*/ 433530 w 1502235"/>
                <a:gd name="connsiteY38" fmla="*/ 2088833 h 4450080"/>
                <a:gd name="connsiteX39" fmla="*/ 259223 w 1502235"/>
                <a:gd name="connsiteY39" fmla="*/ 1942148 h 4450080"/>
                <a:gd name="connsiteX40" fmla="*/ 110633 w 1502235"/>
                <a:gd name="connsiteY40" fmla="*/ 1770698 h 4450080"/>
                <a:gd name="connsiteX41" fmla="*/ 15383 w 1502235"/>
                <a:gd name="connsiteY41" fmla="*/ 1564958 h 4450080"/>
                <a:gd name="connsiteX42" fmla="*/ 143 w 1502235"/>
                <a:gd name="connsiteY42" fmla="*/ 1452563 h 4450080"/>
                <a:gd name="connsiteX43" fmla="*/ 11573 w 1502235"/>
                <a:gd name="connsiteY43" fmla="*/ 1339215 h 4450080"/>
                <a:gd name="connsiteX44" fmla="*/ 104918 w 1502235"/>
                <a:gd name="connsiteY44" fmla="*/ 1133475 h 4450080"/>
                <a:gd name="connsiteX45" fmla="*/ 278273 w 1502235"/>
                <a:gd name="connsiteY45" fmla="*/ 988695 h 4450080"/>
                <a:gd name="connsiteX46" fmla="*/ 499253 w 1502235"/>
                <a:gd name="connsiteY46" fmla="*/ 942975 h 4450080"/>
                <a:gd name="connsiteX47" fmla="*/ 712613 w 1502235"/>
                <a:gd name="connsiteY47" fmla="*/ 1012508 h 4450080"/>
                <a:gd name="connsiteX48" fmla="*/ 874538 w 1502235"/>
                <a:gd name="connsiteY48" fmla="*/ 1268730 h 4450080"/>
                <a:gd name="connsiteX49" fmla="*/ 876443 w 1502235"/>
                <a:gd name="connsiteY49" fmla="*/ 1345883 h 4450080"/>
                <a:gd name="connsiteX50" fmla="*/ 859298 w 1502235"/>
                <a:gd name="connsiteY50" fmla="*/ 1422083 h 4450080"/>
                <a:gd name="connsiteX51" fmla="*/ 852630 w 1502235"/>
                <a:gd name="connsiteY51" fmla="*/ 1440180 h 4450080"/>
                <a:gd name="connsiteX52" fmla="*/ 845010 w 1502235"/>
                <a:gd name="connsiteY52" fmla="*/ 1458278 h 4450080"/>
                <a:gd name="connsiteX53" fmla="*/ 825960 w 1502235"/>
                <a:gd name="connsiteY53" fmla="*/ 1492568 h 4450080"/>
                <a:gd name="connsiteX54" fmla="*/ 803100 w 1502235"/>
                <a:gd name="connsiteY54" fmla="*/ 1524000 h 4450080"/>
                <a:gd name="connsiteX55" fmla="*/ 776430 w 1502235"/>
                <a:gd name="connsiteY55" fmla="*/ 1552575 h 4450080"/>
                <a:gd name="connsiteX56" fmla="*/ 746903 w 1502235"/>
                <a:gd name="connsiteY56" fmla="*/ 1578293 h 4450080"/>
                <a:gd name="connsiteX57" fmla="*/ 714518 w 1502235"/>
                <a:gd name="connsiteY57" fmla="*/ 1600200 h 4450080"/>
                <a:gd name="connsiteX58" fmla="*/ 680228 w 1502235"/>
                <a:gd name="connsiteY58" fmla="*/ 1617345 h 4450080"/>
                <a:gd name="connsiteX59" fmla="*/ 643080 w 1502235"/>
                <a:gd name="connsiteY59" fmla="*/ 1629728 h 4450080"/>
                <a:gd name="connsiteX60" fmla="*/ 604980 w 1502235"/>
                <a:gd name="connsiteY60" fmla="*/ 1637348 h 4450080"/>
                <a:gd name="connsiteX61" fmla="*/ 585930 w 1502235"/>
                <a:gd name="connsiteY61" fmla="*/ 1639253 h 4450080"/>
                <a:gd name="connsiteX62" fmla="*/ 566880 w 1502235"/>
                <a:gd name="connsiteY62" fmla="*/ 1640205 h 4450080"/>
                <a:gd name="connsiteX63" fmla="*/ 547830 w 1502235"/>
                <a:gd name="connsiteY63" fmla="*/ 1639253 h 4450080"/>
                <a:gd name="connsiteX64" fmla="*/ 528780 w 1502235"/>
                <a:gd name="connsiteY64" fmla="*/ 1637348 h 4450080"/>
                <a:gd name="connsiteX65" fmla="*/ 490680 w 1502235"/>
                <a:gd name="connsiteY65" fmla="*/ 1628775 h 4450080"/>
                <a:gd name="connsiteX66" fmla="*/ 354473 w 1502235"/>
                <a:gd name="connsiteY66" fmla="*/ 1556385 h 4450080"/>
                <a:gd name="connsiteX67" fmla="*/ 255413 w 1502235"/>
                <a:gd name="connsiteY67" fmla="*/ 1437323 h 4450080"/>
                <a:gd name="connsiteX68" fmla="*/ 205883 w 1502235"/>
                <a:gd name="connsiteY68" fmla="*/ 1290638 h 4450080"/>
                <a:gd name="connsiteX69" fmla="*/ 203978 w 1502235"/>
                <a:gd name="connsiteY69" fmla="*/ 1135380 h 4450080"/>
                <a:gd name="connsiteX70" fmla="*/ 308753 w 1502235"/>
                <a:gd name="connsiteY70" fmla="*/ 844868 h 4450080"/>
                <a:gd name="connsiteX71" fmla="*/ 477345 w 1502235"/>
                <a:gd name="connsiteY71" fmla="*/ 582930 h 4450080"/>
                <a:gd name="connsiteX72" fmla="*/ 621173 w 1502235"/>
                <a:gd name="connsiteY72" fmla="*/ 361950 h 4450080"/>
                <a:gd name="connsiteX73" fmla="*/ 644033 w 1502235"/>
                <a:gd name="connsiteY73" fmla="*/ 327660 h 4450080"/>
                <a:gd name="connsiteX74" fmla="*/ 689753 w 1502235"/>
                <a:gd name="connsiteY74" fmla="*/ 258127 h 4450080"/>
                <a:gd name="connsiteX75" fmla="*/ 781193 w 1502235"/>
                <a:gd name="connsiteY75" fmla="*/ 119063 h 4450080"/>
                <a:gd name="connsiteX76" fmla="*/ 859298 w 1502235"/>
                <a:gd name="connsiteY76" fmla="*/ 0 h 445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1502235" h="4450080">
                  <a:moveTo>
                    <a:pt x="936450" y="4450080"/>
                  </a:moveTo>
                  <a:cubicBezTo>
                    <a:pt x="936450" y="4298633"/>
                    <a:pt x="945023" y="4146233"/>
                    <a:pt x="967883" y="3996690"/>
                  </a:cubicBezTo>
                  <a:cubicBezTo>
                    <a:pt x="970740" y="3977640"/>
                    <a:pt x="974550" y="3959543"/>
                    <a:pt x="977408" y="3940493"/>
                  </a:cubicBezTo>
                  <a:cubicBezTo>
                    <a:pt x="981218" y="3921443"/>
                    <a:pt x="984075" y="3903345"/>
                    <a:pt x="988838" y="3884295"/>
                  </a:cubicBezTo>
                  <a:lnTo>
                    <a:pt x="1002173" y="3829050"/>
                  </a:lnTo>
                  <a:lnTo>
                    <a:pt x="1017413" y="3773805"/>
                  </a:lnTo>
                  <a:cubicBezTo>
                    <a:pt x="1039320" y="3701415"/>
                    <a:pt x="1065990" y="3629978"/>
                    <a:pt x="1098375" y="3561398"/>
                  </a:cubicBezTo>
                  <a:cubicBezTo>
                    <a:pt x="1130760" y="3492818"/>
                    <a:pt x="1169813" y="3427095"/>
                    <a:pt x="1211723" y="3364230"/>
                  </a:cubicBezTo>
                  <a:lnTo>
                    <a:pt x="1227915" y="3340418"/>
                  </a:lnTo>
                  <a:lnTo>
                    <a:pt x="1244108" y="3317558"/>
                  </a:lnTo>
                  <a:cubicBezTo>
                    <a:pt x="1255538" y="3302318"/>
                    <a:pt x="1266015" y="3286125"/>
                    <a:pt x="1277445" y="3271838"/>
                  </a:cubicBezTo>
                  <a:lnTo>
                    <a:pt x="1346025" y="3181350"/>
                  </a:lnTo>
                  <a:cubicBezTo>
                    <a:pt x="1391745" y="3120390"/>
                    <a:pt x="1434608" y="3057525"/>
                    <a:pt x="1466040" y="2988945"/>
                  </a:cubicBezTo>
                  <a:cubicBezTo>
                    <a:pt x="1481280" y="2954655"/>
                    <a:pt x="1492710" y="2917508"/>
                    <a:pt x="1498425" y="2880360"/>
                  </a:cubicBezTo>
                  <a:cubicBezTo>
                    <a:pt x="1501283" y="2861310"/>
                    <a:pt x="1502235" y="2842260"/>
                    <a:pt x="1502235" y="2823210"/>
                  </a:cubicBezTo>
                  <a:lnTo>
                    <a:pt x="1500330" y="2794635"/>
                  </a:lnTo>
                  <a:cubicBezTo>
                    <a:pt x="1499378" y="2785110"/>
                    <a:pt x="1497473" y="2775585"/>
                    <a:pt x="1495568" y="2767013"/>
                  </a:cubicBezTo>
                  <a:cubicBezTo>
                    <a:pt x="1487948" y="2729865"/>
                    <a:pt x="1473660" y="2694623"/>
                    <a:pt x="1453658" y="2661285"/>
                  </a:cubicBezTo>
                  <a:cubicBezTo>
                    <a:pt x="1434608" y="2628900"/>
                    <a:pt x="1409843" y="2599373"/>
                    <a:pt x="1383173" y="2572703"/>
                  </a:cubicBezTo>
                  <a:cubicBezTo>
                    <a:pt x="1328880" y="2519363"/>
                    <a:pt x="1265063" y="2476500"/>
                    <a:pt x="1197435" y="2443163"/>
                  </a:cubicBezTo>
                  <a:cubicBezTo>
                    <a:pt x="1129808" y="2409825"/>
                    <a:pt x="1057418" y="2383155"/>
                    <a:pt x="984075" y="2366010"/>
                  </a:cubicBezTo>
                  <a:cubicBezTo>
                    <a:pt x="909780" y="2349818"/>
                    <a:pt x="833580" y="2342198"/>
                    <a:pt x="758333" y="2348865"/>
                  </a:cubicBezTo>
                  <a:cubicBezTo>
                    <a:pt x="683085" y="2355533"/>
                    <a:pt x="607838" y="2374583"/>
                    <a:pt x="541163" y="2409825"/>
                  </a:cubicBezTo>
                  <a:cubicBezTo>
                    <a:pt x="473535" y="2445068"/>
                    <a:pt x="414480" y="2494598"/>
                    <a:pt x="367808" y="2554605"/>
                  </a:cubicBezTo>
                  <a:cubicBezTo>
                    <a:pt x="343995" y="2584133"/>
                    <a:pt x="324945" y="2617470"/>
                    <a:pt x="309705" y="2651760"/>
                  </a:cubicBezTo>
                  <a:cubicBezTo>
                    <a:pt x="293513" y="2686050"/>
                    <a:pt x="283988" y="2723198"/>
                    <a:pt x="278273" y="2760345"/>
                  </a:cubicBezTo>
                  <a:cubicBezTo>
                    <a:pt x="272558" y="2797493"/>
                    <a:pt x="272558" y="2836545"/>
                    <a:pt x="280178" y="2873693"/>
                  </a:cubicBezTo>
                  <a:cubicBezTo>
                    <a:pt x="286845" y="2910840"/>
                    <a:pt x="301133" y="2947035"/>
                    <a:pt x="319230" y="2980373"/>
                  </a:cubicBezTo>
                  <a:cubicBezTo>
                    <a:pt x="356378" y="3047048"/>
                    <a:pt x="412575" y="3102293"/>
                    <a:pt x="480203" y="3136583"/>
                  </a:cubicBezTo>
                  <a:cubicBezTo>
                    <a:pt x="497348" y="3145155"/>
                    <a:pt x="514493" y="3151823"/>
                    <a:pt x="532590" y="3157538"/>
                  </a:cubicBezTo>
                  <a:cubicBezTo>
                    <a:pt x="550688" y="3163253"/>
                    <a:pt x="569738" y="3167063"/>
                    <a:pt x="587835" y="3168968"/>
                  </a:cubicBezTo>
                  <a:cubicBezTo>
                    <a:pt x="625935" y="3172778"/>
                    <a:pt x="664035" y="3168968"/>
                    <a:pt x="700230" y="3156585"/>
                  </a:cubicBezTo>
                  <a:cubicBezTo>
                    <a:pt x="772620" y="3132773"/>
                    <a:pt x="833580" y="3081338"/>
                    <a:pt x="873585" y="3016568"/>
                  </a:cubicBezTo>
                  <a:cubicBezTo>
                    <a:pt x="893588" y="2984183"/>
                    <a:pt x="909780" y="2949893"/>
                    <a:pt x="921210" y="2913698"/>
                  </a:cubicBezTo>
                  <a:cubicBezTo>
                    <a:pt x="932640" y="2877503"/>
                    <a:pt x="938355" y="2839403"/>
                    <a:pt x="940260" y="2802255"/>
                  </a:cubicBezTo>
                  <a:cubicBezTo>
                    <a:pt x="943118" y="2726055"/>
                    <a:pt x="925020" y="2650808"/>
                    <a:pt x="894540" y="2581275"/>
                  </a:cubicBezTo>
                  <a:cubicBezTo>
                    <a:pt x="865013" y="2511743"/>
                    <a:pt x="821198" y="2447925"/>
                    <a:pt x="773573" y="2389823"/>
                  </a:cubicBezTo>
                  <a:cubicBezTo>
                    <a:pt x="724995" y="2331720"/>
                    <a:pt x="669750" y="2279333"/>
                    <a:pt x="611648" y="2230755"/>
                  </a:cubicBezTo>
                  <a:cubicBezTo>
                    <a:pt x="553545" y="2182178"/>
                    <a:pt x="493538" y="2135505"/>
                    <a:pt x="433530" y="2088833"/>
                  </a:cubicBezTo>
                  <a:cubicBezTo>
                    <a:pt x="373523" y="2042160"/>
                    <a:pt x="314468" y="1994535"/>
                    <a:pt x="259223" y="1942148"/>
                  </a:cubicBezTo>
                  <a:cubicBezTo>
                    <a:pt x="203978" y="1889760"/>
                    <a:pt x="153495" y="1833563"/>
                    <a:pt x="110633" y="1770698"/>
                  </a:cubicBezTo>
                  <a:cubicBezTo>
                    <a:pt x="67770" y="1707833"/>
                    <a:pt x="34433" y="1639253"/>
                    <a:pt x="15383" y="1564958"/>
                  </a:cubicBezTo>
                  <a:cubicBezTo>
                    <a:pt x="5858" y="1528763"/>
                    <a:pt x="1095" y="1490663"/>
                    <a:pt x="143" y="1452563"/>
                  </a:cubicBezTo>
                  <a:cubicBezTo>
                    <a:pt x="-810" y="1414463"/>
                    <a:pt x="3000" y="1376363"/>
                    <a:pt x="11573" y="1339215"/>
                  </a:cubicBezTo>
                  <a:cubicBezTo>
                    <a:pt x="27765" y="1264920"/>
                    <a:pt x="60150" y="1194435"/>
                    <a:pt x="104918" y="1133475"/>
                  </a:cubicBezTo>
                  <a:cubicBezTo>
                    <a:pt x="150638" y="1072515"/>
                    <a:pt x="209693" y="1022033"/>
                    <a:pt x="278273" y="988695"/>
                  </a:cubicBezTo>
                  <a:cubicBezTo>
                    <a:pt x="346853" y="955358"/>
                    <a:pt x="423053" y="940118"/>
                    <a:pt x="499253" y="942975"/>
                  </a:cubicBezTo>
                  <a:cubicBezTo>
                    <a:pt x="574500" y="945833"/>
                    <a:pt x="650700" y="968693"/>
                    <a:pt x="712613" y="1012508"/>
                  </a:cubicBezTo>
                  <a:cubicBezTo>
                    <a:pt x="798338" y="1071563"/>
                    <a:pt x="859298" y="1165860"/>
                    <a:pt x="874538" y="1268730"/>
                  </a:cubicBezTo>
                  <a:cubicBezTo>
                    <a:pt x="878348" y="1294448"/>
                    <a:pt x="879300" y="1320165"/>
                    <a:pt x="876443" y="1345883"/>
                  </a:cubicBezTo>
                  <a:cubicBezTo>
                    <a:pt x="873585" y="1371600"/>
                    <a:pt x="868823" y="1397318"/>
                    <a:pt x="859298" y="1422083"/>
                  </a:cubicBezTo>
                  <a:cubicBezTo>
                    <a:pt x="857393" y="1427798"/>
                    <a:pt x="855488" y="1434465"/>
                    <a:pt x="852630" y="1440180"/>
                  </a:cubicBezTo>
                  <a:cubicBezTo>
                    <a:pt x="849773" y="1445895"/>
                    <a:pt x="847868" y="1452563"/>
                    <a:pt x="845010" y="1458278"/>
                  </a:cubicBezTo>
                  <a:cubicBezTo>
                    <a:pt x="839295" y="1469708"/>
                    <a:pt x="832628" y="1481138"/>
                    <a:pt x="825960" y="1492568"/>
                  </a:cubicBezTo>
                  <a:cubicBezTo>
                    <a:pt x="819293" y="1503998"/>
                    <a:pt x="810720" y="1513523"/>
                    <a:pt x="803100" y="1524000"/>
                  </a:cubicBezTo>
                  <a:cubicBezTo>
                    <a:pt x="794528" y="1533525"/>
                    <a:pt x="785955" y="1544003"/>
                    <a:pt x="776430" y="1552575"/>
                  </a:cubicBezTo>
                  <a:cubicBezTo>
                    <a:pt x="767858" y="1562100"/>
                    <a:pt x="757380" y="1569720"/>
                    <a:pt x="746903" y="1578293"/>
                  </a:cubicBezTo>
                  <a:cubicBezTo>
                    <a:pt x="736425" y="1585913"/>
                    <a:pt x="725948" y="1593533"/>
                    <a:pt x="714518" y="1600200"/>
                  </a:cubicBezTo>
                  <a:cubicBezTo>
                    <a:pt x="703088" y="1606868"/>
                    <a:pt x="691658" y="1612583"/>
                    <a:pt x="680228" y="1617345"/>
                  </a:cubicBezTo>
                  <a:cubicBezTo>
                    <a:pt x="667845" y="1622108"/>
                    <a:pt x="656415" y="1626870"/>
                    <a:pt x="643080" y="1629728"/>
                  </a:cubicBezTo>
                  <a:cubicBezTo>
                    <a:pt x="630698" y="1633538"/>
                    <a:pt x="617363" y="1634490"/>
                    <a:pt x="604980" y="1637348"/>
                  </a:cubicBezTo>
                  <a:cubicBezTo>
                    <a:pt x="598313" y="1638300"/>
                    <a:pt x="591645" y="1638300"/>
                    <a:pt x="585930" y="1639253"/>
                  </a:cubicBezTo>
                  <a:lnTo>
                    <a:pt x="566880" y="1640205"/>
                  </a:lnTo>
                  <a:lnTo>
                    <a:pt x="547830" y="1639253"/>
                  </a:lnTo>
                  <a:cubicBezTo>
                    <a:pt x="541163" y="1638300"/>
                    <a:pt x="534495" y="1638300"/>
                    <a:pt x="528780" y="1637348"/>
                  </a:cubicBezTo>
                  <a:cubicBezTo>
                    <a:pt x="516398" y="1634490"/>
                    <a:pt x="503063" y="1633538"/>
                    <a:pt x="490680" y="1628775"/>
                  </a:cubicBezTo>
                  <a:cubicBezTo>
                    <a:pt x="441150" y="1614488"/>
                    <a:pt x="394478" y="1589723"/>
                    <a:pt x="354473" y="1556385"/>
                  </a:cubicBezTo>
                  <a:cubicBezTo>
                    <a:pt x="314468" y="1523048"/>
                    <a:pt x="281130" y="1483043"/>
                    <a:pt x="255413" y="1437323"/>
                  </a:cubicBezTo>
                  <a:cubicBezTo>
                    <a:pt x="229695" y="1392555"/>
                    <a:pt x="213503" y="1342073"/>
                    <a:pt x="205883" y="1290638"/>
                  </a:cubicBezTo>
                  <a:cubicBezTo>
                    <a:pt x="198263" y="1239203"/>
                    <a:pt x="197310" y="1186815"/>
                    <a:pt x="203978" y="1135380"/>
                  </a:cubicBezTo>
                  <a:cubicBezTo>
                    <a:pt x="216360" y="1032510"/>
                    <a:pt x="254460" y="932498"/>
                    <a:pt x="308753" y="844868"/>
                  </a:cubicBezTo>
                  <a:cubicBezTo>
                    <a:pt x="363998" y="757238"/>
                    <a:pt x="421148" y="669608"/>
                    <a:pt x="477345" y="582930"/>
                  </a:cubicBezTo>
                  <a:lnTo>
                    <a:pt x="621173" y="361950"/>
                  </a:lnTo>
                  <a:lnTo>
                    <a:pt x="644033" y="327660"/>
                  </a:lnTo>
                  <a:lnTo>
                    <a:pt x="689753" y="258127"/>
                  </a:lnTo>
                  <a:lnTo>
                    <a:pt x="781193" y="119063"/>
                  </a:lnTo>
                  <a:lnTo>
                    <a:pt x="859298" y="0"/>
                  </a:lnTo>
                </a:path>
              </a:pathLst>
            </a:custGeom>
            <a:noFill/>
            <a:ln w="126746" cap="flat">
              <a:solidFill>
                <a:schemeClr val="tx1"/>
              </a:solid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1F76AC04-0024-43F5-924E-5ECE00C695DD}"/>
                </a:ext>
              </a:extLst>
            </p:cNvPr>
            <p:cNvSpPr/>
            <p:nvPr/>
          </p:nvSpPr>
          <p:spPr>
            <a:xfrm>
              <a:off x="1813559" y="2947924"/>
              <a:ext cx="660082" cy="550545"/>
            </a:xfrm>
            <a:custGeom>
              <a:avLst/>
              <a:gdLst>
                <a:gd name="connsiteX0" fmla="*/ 660082 w 660082"/>
                <a:gd name="connsiteY0" fmla="*/ 550545 h 550545"/>
                <a:gd name="connsiteX1" fmla="*/ 588645 w 660082"/>
                <a:gd name="connsiteY1" fmla="*/ 205740 h 550545"/>
                <a:gd name="connsiteX2" fmla="*/ 546735 w 660082"/>
                <a:gd name="connsiteY2" fmla="*/ 0 h 550545"/>
                <a:gd name="connsiteX3" fmla="*/ 340042 w 660082"/>
                <a:gd name="connsiteY3" fmla="*/ 42863 h 550545"/>
                <a:gd name="connsiteX4" fmla="*/ 0 w 660082"/>
                <a:gd name="connsiteY4" fmla="*/ 112395 h 550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082" h="550545">
                  <a:moveTo>
                    <a:pt x="660082" y="550545"/>
                  </a:moveTo>
                  <a:lnTo>
                    <a:pt x="588645" y="205740"/>
                  </a:lnTo>
                  <a:lnTo>
                    <a:pt x="546735" y="0"/>
                  </a:lnTo>
                  <a:lnTo>
                    <a:pt x="340042" y="42863"/>
                  </a:lnTo>
                  <a:lnTo>
                    <a:pt x="0" y="112395"/>
                  </a:lnTo>
                </a:path>
              </a:pathLst>
            </a:custGeom>
            <a:noFill/>
            <a:ln w="126746" cap="flat">
              <a:solidFill>
                <a:schemeClr val="tx1"/>
              </a:solidFill>
              <a:prstDash val="solid"/>
              <a:miter/>
            </a:ln>
          </p:spPr>
          <p:txBody>
            <a:bodyPr rtlCol="0" anchor="ctr"/>
            <a:lstStyle/>
            <a:p>
              <a:endParaRPr lang="sv-SE"/>
            </a:p>
          </p:txBody>
        </p:sp>
      </p:grpSp>
    </p:spTree>
    <p:extLst>
      <p:ext uri="{BB962C8B-B14F-4D97-AF65-F5344CB8AC3E}">
        <p14:creationId xmlns:p14="http://schemas.microsoft.com/office/powerpoint/2010/main" val="860870613"/>
      </p:ext>
    </p:extLst>
  </p:cSld>
  <p:clrMapOvr>
    <a:masterClrMapping/>
  </p:clrMapOvr>
  <p:extLst>
    <p:ext uri="{DCECCB84-F9BA-43D5-87BE-67443E8EF086}">
      <p15:sldGuideLst xmlns:p15="http://schemas.microsoft.com/office/powerpoint/2012/main">
        <p15:guide id="1" orient="horz" pos="2478">
          <p15:clr>
            <a:srgbClr val="FBAE40"/>
          </p15:clr>
        </p15:guide>
        <p15:guide id="2" pos="3840">
          <p15:clr>
            <a:srgbClr val="FBAE40"/>
          </p15:clr>
        </p15:guide>
        <p15:guide id="3" orient="horz" pos="234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p:txBody>
          <a:bodyPr/>
          <a:lstStyle>
            <a:lvl1pPr>
              <a:defRPr/>
            </a:lvl1pPr>
          </a:lstStyle>
          <a:p>
            <a:r>
              <a:rPr lang="sv-SE"/>
              <a:t>Klicka här för att skriva rubrik i upp till två rader</a:t>
            </a:r>
          </a:p>
        </p:txBody>
      </p:sp>
      <p:sp>
        <p:nvSpPr>
          <p:cNvPr id="3" name="Platshållare för innehåll 2">
            <a:extLst>
              <a:ext uri="{FF2B5EF4-FFF2-40B4-BE49-F238E27FC236}">
                <a16:creationId xmlns:a16="http://schemas.microsoft.com/office/drawing/2014/main" id="{94DD60AF-FC73-41DA-8ECD-F5290F6D92CF}"/>
              </a:ext>
            </a:extLst>
          </p:cNvPr>
          <p:cNvSpPr>
            <a:spLocks noGrp="1"/>
          </p:cNvSpPr>
          <p:nvPr>
            <p:ph idx="1"/>
          </p:nvPr>
        </p:nvSpPr>
        <p:spPr/>
        <p:txBody>
          <a:bodyPr/>
          <a:lstStyle>
            <a:lvl1pPr>
              <a:buClr>
                <a:schemeClr val="accent1"/>
              </a:buClr>
              <a:buFontTx/>
              <a:buBlip>
                <a:blip r:embed="rId2"/>
              </a:buBlip>
              <a:defRPr/>
            </a:lvl1pPr>
            <a:lvl2pPr>
              <a:buFontTx/>
              <a:buBlip>
                <a:blip r:embed="rId2"/>
              </a:buBlip>
              <a:defRPr/>
            </a:lvl2pPr>
            <a:lvl3pPr>
              <a:buFontTx/>
              <a:buBlip>
                <a:blip r:embed="rId2"/>
              </a:buBlip>
              <a:defRPr/>
            </a:lvl3pPr>
            <a:lvl4pPr>
              <a:buFontTx/>
              <a:buBlip>
                <a:blip r:embed="rId2"/>
              </a:buBlip>
              <a:defRPr/>
            </a:lvl4pPr>
            <a:lvl5pPr>
              <a:buFontTx/>
              <a:buBlip>
                <a:blip r:embed="rId2"/>
              </a:buBlip>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976B228-402E-404C-A134-9A6A7E7BB343}"/>
              </a:ext>
            </a:extLst>
          </p:cNvPr>
          <p:cNvSpPr>
            <a:spLocks noGrp="1"/>
          </p:cNvSpPr>
          <p:nvPr>
            <p:ph type="dt" sz="half" idx="10"/>
          </p:nvPr>
        </p:nvSpPr>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3094C615-7E13-4A8A-90D6-32013DC8728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C085466-4788-495F-AA4A-842866450A58}"/>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2054511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Kapitelsida förbundsgrön">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a:xfrm>
            <a:off x="304698" y="1709738"/>
            <a:ext cx="8118337" cy="2852737"/>
          </a:xfrm>
        </p:spPr>
        <p:txBody>
          <a:bodyPr anchor="b"/>
          <a:lstStyle>
            <a:lvl1pPr>
              <a:defRPr sz="4400">
                <a:solidFill>
                  <a:schemeClr val="tx1"/>
                </a:solidFill>
              </a:defRPr>
            </a:lvl1pPr>
          </a:lstStyle>
          <a:p>
            <a:r>
              <a:rPr lang="sv-SE"/>
              <a:t>Kapitelsida, rubrik i upp till fyra rader</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a:xfrm>
            <a:off x="300038" y="5148263"/>
            <a:ext cx="8118337" cy="94138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15FD365D-8709-4288-B31C-9EDA4CFD9EE3}"/>
              </a:ext>
            </a:extLst>
          </p:cNvPr>
          <p:cNvSpPr>
            <a:spLocks noGrp="1"/>
          </p:cNvSpPr>
          <p:nvPr>
            <p:ph type="dt" sz="half" idx="10"/>
          </p:nvPr>
        </p:nvSpPr>
        <p:spPr>
          <a:xfrm>
            <a:off x="831850" y="7206858"/>
            <a:ext cx="2743200" cy="165400"/>
          </a:xfrm>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0BEC5015-75F5-4019-9FE1-99AF477F6865}"/>
              </a:ext>
            </a:extLst>
          </p:cNvPr>
          <p:cNvSpPr>
            <a:spLocks noGrp="1"/>
          </p:cNvSpPr>
          <p:nvPr>
            <p:ph type="ftr" sz="quarter" idx="11"/>
          </p:nvPr>
        </p:nvSpPr>
        <p:spPr>
          <a:xfrm>
            <a:off x="831850" y="7405027"/>
            <a:ext cx="4114800" cy="165400"/>
          </a:xfrm>
        </p:spPr>
        <p:txBody>
          <a:bodyPr/>
          <a:lstStyle/>
          <a:p>
            <a:endParaRPr lang="sv-SE"/>
          </a:p>
        </p:txBody>
      </p:sp>
      <p:sp>
        <p:nvSpPr>
          <p:cNvPr id="6" name="Platshållare för bildnummer 5">
            <a:extLst>
              <a:ext uri="{FF2B5EF4-FFF2-40B4-BE49-F238E27FC236}">
                <a16:creationId xmlns:a16="http://schemas.microsoft.com/office/drawing/2014/main" id="{4DEBBFDA-2391-4373-9266-2ED5FFB6DB63}"/>
              </a:ext>
            </a:extLst>
          </p:cNvPr>
          <p:cNvSpPr>
            <a:spLocks noGrp="1"/>
          </p:cNvSpPr>
          <p:nvPr>
            <p:ph type="sldNum" sz="quarter" idx="12"/>
          </p:nvPr>
        </p:nvSpPr>
        <p:spPr>
          <a:xfrm>
            <a:off x="8604250" y="7405027"/>
            <a:ext cx="2743200" cy="165400"/>
          </a:xfrm>
        </p:spPr>
        <p:txBody>
          <a:bodyPr/>
          <a:lstStyle/>
          <a:p>
            <a:fld id="{AE086683-F536-42AB-ABBC-F4803DFE8DBC}" type="slidenum">
              <a:rPr lang="sv-SE" smtClean="0"/>
              <a:t>‹#›</a:t>
            </a:fld>
            <a:endParaRPr lang="sv-SE"/>
          </a:p>
        </p:txBody>
      </p:sp>
      <p:pic>
        <p:nvPicPr>
          <p:cNvPr id="21" name="Graphic 20">
            <a:extLst>
              <a:ext uri="{FF2B5EF4-FFF2-40B4-BE49-F238E27FC236}">
                <a16:creationId xmlns:a16="http://schemas.microsoft.com/office/drawing/2014/main" id="{3CDAD11B-CFD7-4EF1-A68E-6B5FDA88BDE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303530" y="4674834"/>
            <a:ext cx="1314450" cy="361068"/>
          </a:xfrm>
          <a:prstGeom prst="rect">
            <a:avLst/>
          </a:prstGeom>
        </p:spPr>
      </p:pic>
    </p:spTree>
    <p:extLst>
      <p:ext uri="{BB962C8B-B14F-4D97-AF65-F5344CB8AC3E}">
        <p14:creationId xmlns:p14="http://schemas.microsoft.com/office/powerpoint/2010/main" val="370768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Kapitelsida blekgrön">
    <p:bg>
      <p:bgPr>
        <a:solidFill>
          <a:schemeClr val="accent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a:xfrm>
            <a:off x="304698" y="1709738"/>
            <a:ext cx="8118337" cy="2852737"/>
          </a:xfrm>
        </p:spPr>
        <p:txBody>
          <a:bodyPr anchor="b"/>
          <a:lstStyle>
            <a:lvl1pPr>
              <a:defRPr sz="4400">
                <a:solidFill>
                  <a:schemeClr val="tx1"/>
                </a:solidFill>
              </a:defRPr>
            </a:lvl1pPr>
          </a:lstStyle>
          <a:p>
            <a:r>
              <a:rPr lang="sv-SE"/>
              <a:t>Kapitelsida, rubrik i upp till fyra rader</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a:xfrm>
            <a:off x="300038" y="5148263"/>
            <a:ext cx="8118337" cy="94138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15FD365D-8709-4288-B31C-9EDA4CFD9EE3}"/>
              </a:ext>
            </a:extLst>
          </p:cNvPr>
          <p:cNvSpPr>
            <a:spLocks noGrp="1"/>
          </p:cNvSpPr>
          <p:nvPr>
            <p:ph type="dt" sz="half" idx="10"/>
          </p:nvPr>
        </p:nvSpPr>
        <p:spPr>
          <a:xfrm>
            <a:off x="831850" y="7206858"/>
            <a:ext cx="2743200" cy="165400"/>
          </a:xfrm>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0BEC5015-75F5-4019-9FE1-99AF477F6865}"/>
              </a:ext>
            </a:extLst>
          </p:cNvPr>
          <p:cNvSpPr>
            <a:spLocks noGrp="1"/>
          </p:cNvSpPr>
          <p:nvPr>
            <p:ph type="ftr" sz="quarter" idx="11"/>
          </p:nvPr>
        </p:nvSpPr>
        <p:spPr>
          <a:xfrm>
            <a:off x="831850" y="7405027"/>
            <a:ext cx="4114800" cy="165400"/>
          </a:xfrm>
        </p:spPr>
        <p:txBody>
          <a:bodyPr/>
          <a:lstStyle/>
          <a:p>
            <a:endParaRPr lang="sv-SE"/>
          </a:p>
        </p:txBody>
      </p:sp>
      <p:sp>
        <p:nvSpPr>
          <p:cNvPr id="6" name="Platshållare för bildnummer 5">
            <a:extLst>
              <a:ext uri="{FF2B5EF4-FFF2-40B4-BE49-F238E27FC236}">
                <a16:creationId xmlns:a16="http://schemas.microsoft.com/office/drawing/2014/main" id="{4DEBBFDA-2391-4373-9266-2ED5FFB6DB63}"/>
              </a:ext>
            </a:extLst>
          </p:cNvPr>
          <p:cNvSpPr>
            <a:spLocks noGrp="1"/>
          </p:cNvSpPr>
          <p:nvPr>
            <p:ph type="sldNum" sz="quarter" idx="12"/>
          </p:nvPr>
        </p:nvSpPr>
        <p:spPr>
          <a:xfrm>
            <a:off x="8604250" y="7405027"/>
            <a:ext cx="2743200" cy="165400"/>
          </a:xfrm>
        </p:spPr>
        <p:txBody>
          <a:bodyPr/>
          <a:lstStyle/>
          <a:p>
            <a:fld id="{AE086683-F536-42AB-ABBC-F4803DFE8DBC}" type="slidenum">
              <a:rPr lang="sv-SE" smtClean="0"/>
              <a:t>‹#›</a:t>
            </a:fld>
            <a:endParaRPr lang="sv-SE"/>
          </a:p>
        </p:txBody>
      </p:sp>
      <p:pic>
        <p:nvPicPr>
          <p:cNvPr id="21" name="Graphic 20">
            <a:extLst>
              <a:ext uri="{FF2B5EF4-FFF2-40B4-BE49-F238E27FC236}">
                <a16:creationId xmlns:a16="http://schemas.microsoft.com/office/drawing/2014/main" id="{3CDAD11B-CFD7-4EF1-A68E-6B5FDA88BDE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303530" y="4674834"/>
            <a:ext cx="1314450" cy="361068"/>
          </a:xfrm>
          <a:prstGeom prst="rect">
            <a:avLst/>
          </a:prstGeom>
        </p:spPr>
      </p:pic>
    </p:spTree>
    <p:extLst>
      <p:ext uri="{BB962C8B-B14F-4D97-AF65-F5344CB8AC3E}">
        <p14:creationId xmlns:p14="http://schemas.microsoft.com/office/powerpoint/2010/main" val="2205084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Kapitelsida dammgrå">
    <p:bg>
      <p:bgPr>
        <a:solidFill>
          <a:schemeClr val="accent4">
            <a:lumMod val="25000"/>
            <a:lumOff val="75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a:xfrm>
            <a:off x="304698" y="1709738"/>
            <a:ext cx="8118337" cy="2852737"/>
          </a:xfrm>
        </p:spPr>
        <p:txBody>
          <a:bodyPr anchor="b"/>
          <a:lstStyle>
            <a:lvl1pPr>
              <a:defRPr sz="4400">
                <a:solidFill>
                  <a:schemeClr val="tx1"/>
                </a:solidFill>
              </a:defRPr>
            </a:lvl1pPr>
          </a:lstStyle>
          <a:p>
            <a:r>
              <a:rPr lang="sv-SE"/>
              <a:t>Kapitelsida, rubrik i upp till fyra rader</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a:xfrm>
            <a:off x="300038" y="5148263"/>
            <a:ext cx="8118337" cy="94138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15FD365D-8709-4288-B31C-9EDA4CFD9EE3}"/>
              </a:ext>
            </a:extLst>
          </p:cNvPr>
          <p:cNvSpPr>
            <a:spLocks noGrp="1"/>
          </p:cNvSpPr>
          <p:nvPr>
            <p:ph type="dt" sz="half" idx="10"/>
          </p:nvPr>
        </p:nvSpPr>
        <p:spPr>
          <a:xfrm>
            <a:off x="831850" y="7206858"/>
            <a:ext cx="2743200" cy="165400"/>
          </a:xfrm>
        </p:spPr>
        <p:txBody>
          <a:bodyPr/>
          <a:lstStyle/>
          <a:p>
            <a:fld id="{FD403CD0-842C-4BCD-83D3-BB78B185EE38}" type="datetimeFigureOut">
              <a:rPr lang="sv-SE" smtClean="0"/>
              <a:t>2022-09-02</a:t>
            </a:fld>
            <a:endParaRPr lang="sv-SE"/>
          </a:p>
        </p:txBody>
      </p:sp>
      <p:sp>
        <p:nvSpPr>
          <p:cNvPr id="5" name="Platshållare för sidfot 4">
            <a:extLst>
              <a:ext uri="{FF2B5EF4-FFF2-40B4-BE49-F238E27FC236}">
                <a16:creationId xmlns:a16="http://schemas.microsoft.com/office/drawing/2014/main" id="{0BEC5015-75F5-4019-9FE1-99AF477F6865}"/>
              </a:ext>
            </a:extLst>
          </p:cNvPr>
          <p:cNvSpPr>
            <a:spLocks noGrp="1"/>
          </p:cNvSpPr>
          <p:nvPr>
            <p:ph type="ftr" sz="quarter" idx="11"/>
          </p:nvPr>
        </p:nvSpPr>
        <p:spPr>
          <a:xfrm>
            <a:off x="831850" y="7405027"/>
            <a:ext cx="4114800" cy="165400"/>
          </a:xfrm>
        </p:spPr>
        <p:txBody>
          <a:bodyPr/>
          <a:lstStyle/>
          <a:p>
            <a:endParaRPr lang="sv-SE"/>
          </a:p>
        </p:txBody>
      </p:sp>
      <p:sp>
        <p:nvSpPr>
          <p:cNvPr id="6" name="Platshållare för bildnummer 5">
            <a:extLst>
              <a:ext uri="{FF2B5EF4-FFF2-40B4-BE49-F238E27FC236}">
                <a16:creationId xmlns:a16="http://schemas.microsoft.com/office/drawing/2014/main" id="{4DEBBFDA-2391-4373-9266-2ED5FFB6DB63}"/>
              </a:ext>
            </a:extLst>
          </p:cNvPr>
          <p:cNvSpPr>
            <a:spLocks noGrp="1"/>
          </p:cNvSpPr>
          <p:nvPr>
            <p:ph type="sldNum" sz="quarter" idx="12"/>
          </p:nvPr>
        </p:nvSpPr>
        <p:spPr>
          <a:xfrm>
            <a:off x="8604250" y="7405027"/>
            <a:ext cx="2743200" cy="165400"/>
          </a:xfrm>
        </p:spPr>
        <p:txBody>
          <a:bodyPr/>
          <a:lstStyle/>
          <a:p>
            <a:fld id="{AE086683-F536-42AB-ABBC-F4803DFE8DBC}" type="slidenum">
              <a:rPr lang="sv-SE" smtClean="0"/>
              <a:t>‹#›</a:t>
            </a:fld>
            <a:endParaRPr lang="sv-SE"/>
          </a:p>
        </p:txBody>
      </p:sp>
      <p:pic>
        <p:nvPicPr>
          <p:cNvPr id="21" name="Graphic 20">
            <a:extLst>
              <a:ext uri="{FF2B5EF4-FFF2-40B4-BE49-F238E27FC236}">
                <a16:creationId xmlns:a16="http://schemas.microsoft.com/office/drawing/2014/main" id="{3CDAD11B-CFD7-4EF1-A68E-6B5FDA88BDE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303530" y="4674834"/>
            <a:ext cx="1314450" cy="361068"/>
          </a:xfrm>
          <a:prstGeom prst="rect">
            <a:avLst/>
          </a:prstGeom>
        </p:spPr>
      </p:pic>
    </p:spTree>
    <p:extLst>
      <p:ext uri="{BB962C8B-B14F-4D97-AF65-F5344CB8AC3E}">
        <p14:creationId xmlns:p14="http://schemas.microsoft.com/office/powerpoint/2010/main" val="314028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15A51B-F5FD-46C6-BB50-13243C98858E}"/>
              </a:ext>
            </a:extLst>
          </p:cNvPr>
          <p:cNvSpPr>
            <a:spLocks noGrp="1"/>
          </p:cNvSpPr>
          <p:nvPr>
            <p:ph type="title" hasCustomPrompt="1"/>
          </p:nvPr>
        </p:nvSpPr>
        <p:spPr/>
        <p:txBody>
          <a:bodyPr/>
          <a:lstStyle>
            <a:lvl1pPr>
              <a:defRPr/>
            </a:lvl1pPr>
          </a:lstStyle>
          <a:p>
            <a:r>
              <a:rPr lang="sv-SE"/>
              <a:t>Klicka här för att skriva rubrik i upp till två rader</a:t>
            </a:r>
          </a:p>
        </p:txBody>
      </p:sp>
      <p:sp>
        <p:nvSpPr>
          <p:cNvPr id="3" name="Platshållare för innehåll 2">
            <a:extLst>
              <a:ext uri="{FF2B5EF4-FFF2-40B4-BE49-F238E27FC236}">
                <a16:creationId xmlns:a16="http://schemas.microsoft.com/office/drawing/2014/main" id="{0D17F852-2405-43B5-8AA8-1DF9E051EB6B}"/>
              </a:ext>
            </a:extLst>
          </p:cNvPr>
          <p:cNvSpPr>
            <a:spLocks noGrp="1"/>
          </p:cNvSpPr>
          <p:nvPr>
            <p:ph sz="half" idx="1"/>
          </p:nvPr>
        </p:nvSpPr>
        <p:spPr>
          <a:xfrm>
            <a:off x="301487" y="1829200"/>
            <a:ext cx="5183188" cy="3938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C4315BF-6788-4811-BD10-03E568815C6E}"/>
              </a:ext>
            </a:extLst>
          </p:cNvPr>
          <p:cNvSpPr>
            <a:spLocks noGrp="1"/>
          </p:cNvSpPr>
          <p:nvPr>
            <p:ph sz="half" idx="2"/>
          </p:nvPr>
        </p:nvSpPr>
        <p:spPr>
          <a:xfrm>
            <a:off x="5643428" y="1829201"/>
            <a:ext cx="5183188" cy="3938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7E023E9F-EE8E-4686-A61E-65C066F9D370}"/>
              </a:ext>
            </a:extLst>
          </p:cNvPr>
          <p:cNvSpPr>
            <a:spLocks noGrp="1"/>
          </p:cNvSpPr>
          <p:nvPr>
            <p:ph type="dt" sz="half" idx="10"/>
          </p:nvPr>
        </p:nvSpPr>
        <p:spPr/>
        <p:txBody>
          <a:bodyPr/>
          <a:lstStyle>
            <a:lvl1pPr algn="r">
              <a:defRPr/>
            </a:lvl1pPr>
          </a:lstStyle>
          <a:p>
            <a:pPr algn="r"/>
            <a:fld id="{FD403CD0-842C-4BCD-83D3-BB78B185EE38}" type="datetimeFigureOut">
              <a:rPr lang="sv-SE" smtClean="0"/>
              <a:pPr algn="r"/>
              <a:t>2022-09-02</a:t>
            </a:fld>
            <a:endParaRPr lang="sv-SE"/>
          </a:p>
        </p:txBody>
      </p:sp>
      <p:sp>
        <p:nvSpPr>
          <p:cNvPr id="6" name="Platshållare för sidfot 5">
            <a:extLst>
              <a:ext uri="{FF2B5EF4-FFF2-40B4-BE49-F238E27FC236}">
                <a16:creationId xmlns:a16="http://schemas.microsoft.com/office/drawing/2014/main" id="{592EB582-82DF-4136-A89A-70895B14CB0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E1407E4-D3DA-4115-93A1-70F0BE9C57B6}"/>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3143030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Jämförelse med underrubrik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C447B7-A1D7-4C2A-AA62-F37F32D5ECB7}"/>
              </a:ext>
            </a:extLst>
          </p:cNvPr>
          <p:cNvSpPr>
            <a:spLocks noGrp="1"/>
          </p:cNvSpPr>
          <p:nvPr>
            <p:ph type="title" hasCustomPrompt="1"/>
          </p:nvPr>
        </p:nvSpPr>
        <p:spPr>
          <a:xfrm>
            <a:off x="301487" y="293412"/>
            <a:ext cx="8648700" cy="1325563"/>
          </a:xfrm>
        </p:spPr>
        <p:txBody>
          <a:bodyPr/>
          <a:lstStyle>
            <a:lvl1pPr>
              <a:defRPr/>
            </a:lvl1pPr>
          </a:lstStyle>
          <a:p>
            <a:r>
              <a:rPr lang="sv-SE"/>
              <a:t>Klicka här för att skriva rubrik i upp till två rader</a:t>
            </a:r>
          </a:p>
        </p:txBody>
      </p:sp>
      <p:sp>
        <p:nvSpPr>
          <p:cNvPr id="3" name="Platshållare för text 2">
            <a:extLst>
              <a:ext uri="{FF2B5EF4-FFF2-40B4-BE49-F238E27FC236}">
                <a16:creationId xmlns:a16="http://schemas.microsoft.com/office/drawing/2014/main" id="{02676758-DB6F-48D8-951C-8F4205231323}"/>
              </a:ext>
            </a:extLst>
          </p:cNvPr>
          <p:cNvSpPr>
            <a:spLocks noGrp="1"/>
          </p:cNvSpPr>
          <p:nvPr>
            <p:ph type="body" idx="1"/>
          </p:nvPr>
        </p:nvSpPr>
        <p:spPr>
          <a:xfrm>
            <a:off x="301487" y="1829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BB91D99-D2D3-4056-9A06-DB9129319516}"/>
              </a:ext>
            </a:extLst>
          </p:cNvPr>
          <p:cNvSpPr>
            <a:spLocks noGrp="1"/>
          </p:cNvSpPr>
          <p:nvPr>
            <p:ph sz="half" idx="2"/>
          </p:nvPr>
        </p:nvSpPr>
        <p:spPr>
          <a:xfrm>
            <a:off x="316706" y="2809623"/>
            <a:ext cx="5157787" cy="31281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4B5B5E2-4390-48D4-A214-EFF599B5C620}"/>
              </a:ext>
            </a:extLst>
          </p:cNvPr>
          <p:cNvSpPr>
            <a:spLocks noGrp="1"/>
          </p:cNvSpPr>
          <p:nvPr>
            <p:ph type="body" sz="quarter" idx="3"/>
          </p:nvPr>
        </p:nvSpPr>
        <p:spPr>
          <a:xfrm>
            <a:off x="5643427" y="18292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4E0839F-DA86-4E14-BFC3-BD0F948A2A61}"/>
              </a:ext>
            </a:extLst>
          </p:cNvPr>
          <p:cNvSpPr>
            <a:spLocks noGrp="1"/>
          </p:cNvSpPr>
          <p:nvPr>
            <p:ph sz="quarter" idx="4"/>
          </p:nvPr>
        </p:nvSpPr>
        <p:spPr>
          <a:xfrm>
            <a:off x="5648670" y="2809623"/>
            <a:ext cx="5183188" cy="312815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7E824975-61ED-493C-8BC1-B24F652A91B6}"/>
              </a:ext>
            </a:extLst>
          </p:cNvPr>
          <p:cNvSpPr>
            <a:spLocks noGrp="1"/>
          </p:cNvSpPr>
          <p:nvPr>
            <p:ph type="dt" sz="half" idx="10"/>
          </p:nvPr>
        </p:nvSpPr>
        <p:spPr/>
        <p:txBody>
          <a:bodyPr/>
          <a:lstStyle>
            <a:lvl1pPr algn="r">
              <a:defRPr/>
            </a:lvl1pPr>
          </a:lstStyle>
          <a:p>
            <a:fld id="{FD403CD0-842C-4BCD-83D3-BB78B185EE38}" type="datetimeFigureOut">
              <a:rPr lang="sv-SE" smtClean="0"/>
              <a:pPr/>
              <a:t>2022-09-02</a:t>
            </a:fld>
            <a:endParaRPr lang="sv-SE"/>
          </a:p>
        </p:txBody>
      </p:sp>
      <p:sp>
        <p:nvSpPr>
          <p:cNvPr id="8" name="Platshållare för sidfot 7">
            <a:extLst>
              <a:ext uri="{FF2B5EF4-FFF2-40B4-BE49-F238E27FC236}">
                <a16:creationId xmlns:a16="http://schemas.microsoft.com/office/drawing/2014/main" id="{45DAEBE1-AC92-48FF-9F7A-7C04C9EFD9D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5DF3BA5-B9A3-4D9C-95FF-0250973BCD35}"/>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113184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DEDED"/>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2683E2-9A31-4B47-ACFE-390B6E0AF714}"/>
              </a:ext>
            </a:extLst>
          </p:cNvPr>
          <p:cNvSpPr>
            <a:spLocks noGrp="1"/>
          </p:cNvSpPr>
          <p:nvPr>
            <p:ph type="title"/>
          </p:nvPr>
        </p:nvSpPr>
        <p:spPr>
          <a:xfrm>
            <a:off x="301487" y="293412"/>
            <a:ext cx="8648700" cy="1325563"/>
          </a:xfrm>
          <a:prstGeom prst="rect">
            <a:avLst/>
          </a:prstGeom>
        </p:spPr>
        <p:txBody>
          <a:bodyPr vert="horz" lIns="0" tIns="0" rIns="0" bIns="0" rtlCol="0" anchor="b">
            <a:noAutofit/>
          </a:bodyPr>
          <a:lstStyle/>
          <a:p>
            <a:r>
              <a:rPr lang="sv-SE"/>
              <a:t>Klicka här för att skriva rubrik i upp till två rader</a:t>
            </a:r>
          </a:p>
        </p:txBody>
      </p:sp>
      <p:sp>
        <p:nvSpPr>
          <p:cNvPr id="3" name="Platshållare för text 2">
            <a:extLst>
              <a:ext uri="{FF2B5EF4-FFF2-40B4-BE49-F238E27FC236}">
                <a16:creationId xmlns:a16="http://schemas.microsoft.com/office/drawing/2014/main" id="{81C0710F-3CB3-4F01-9977-A1A69928F1E2}"/>
              </a:ext>
            </a:extLst>
          </p:cNvPr>
          <p:cNvSpPr>
            <a:spLocks noGrp="1"/>
          </p:cNvSpPr>
          <p:nvPr>
            <p:ph type="body" idx="1"/>
          </p:nvPr>
        </p:nvSpPr>
        <p:spPr>
          <a:xfrm>
            <a:off x="301487" y="1829200"/>
            <a:ext cx="8648700" cy="4054865"/>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a:p>
            <a:pPr lvl="5"/>
            <a:r>
              <a:rPr lang="sv-SE"/>
              <a:t>Nivå 6</a:t>
            </a:r>
          </a:p>
          <a:p>
            <a:pPr lvl="6"/>
            <a:r>
              <a:rPr lang="sv-SE"/>
              <a:t>Nivå 7</a:t>
            </a:r>
          </a:p>
          <a:p>
            <a:pPr lvl="7"/>
            <a:r>
              <a:rPr lang="sv-SE"/>
              <a:t>Nivå 8</a:t>
            </a:r>
          </a:p>
          <a:p>
            <a:pPr lvl="8"/>
            <a:r>
              <a:rPr lang="sv-SE"/>
              <a:t>Nivå 9</a:t>
            </a:r>
          </a:p>
        </p:txBody>
      </p:sp>
      <p:sp>
        <p:nvSpPr>
          <p:cNvPr id="4" name="Platshållare för datum 3">
            <a:extLst>
              <a:ext uri="{FF2B5EF4-FFF2-40B4-BE49-F238E27FC236}">
                <a16:creationId xmlns:a16="http://schemas.microsoft.com/office/drawing/2014/main" id="{907D54BB-8EC7-458A-A082-8AF4306364DF}"/>
              </a:ext>
            </a:extLst>
          </p:cNvPr>
          <p:cNvSpPr>
            <a:spLocks noGrp="1"/>
          </p:cNvSpPr>
          <p:nvPr>
            <p:ph type="dt" sz="half" idx="2"/>
          </p:nvPr>
        </p:nvSpPr>
        <p:spPr>
          <a:xfrm>
            <a:off x="9148761" y="5941694"/>
            <a:ext cx="2743200" cy="165400"/>
          </a:xfrm>
          <a:prstGeom prst="rect">
            <a:avLst/>
          </a:prstGeom>
        </p:spPr>
        <p:txBody>
          <a:bodyPr vert="horz" lIns="0" tIns="0" rIns="0" bIns="0" rtlCol="0" anchor="b">
            <a:noAutofit/>
          </a:bodyPr>
          <a:lstStyle>
            <a:lvl1pPr algn="r">
              <a:defRPr sz="700">
                <a:solidFill>
                  <a:schemeClr val="tx2">
                    <a:lumMod val="65000"/>
                    <a:lumOff val="35000"/>
                  </a:schemeClr>
                </a:solidFill>
              </a:defRPr>
            </a:lvl1pPr>
          </a:lstStyle>
          <a:p>
            <a:pPr algn="r"/>
            <a:fld id="{FD403CD0-842C-4BCD-83D3-BB78B185EE38}" type="datetimeFigureOut">
              <a:rPr lang="sv-SE" smtClean="0"/>
              <a:pPr algn="r"/>
              <a:t>2022-09-02</a:t>
            </a:fld>
            <a:endParaRPr lang="sv-SE"/>
          </a:p>
        </p:txBody>
      </p:sp>
      <p:sp>
        <p:nvSpPr>
          <p:cNvPr id="5" name="Platshållare för sidfot 4">
            <a:extLst>
              <a:ext uri="{FF2B5EF4-FFF2-40B4-BE49-F238E27FC236}">
                <a16:creationId xmlns:a16="http://schemas.microsoft.com/office/drawing/2014/main" id="{5C0A3ABB-C906-40E9-AF35-0DB0B3403226}"/>
              </a:ext>
            </a:extLst>
          </p:cNvPr>
          <p:cNvSpPr>
            <a:spLocks noGrp="1"/>
          </p:cNvSpPr>
          <p:nvPr>
            <p:ph type="ftr" sz="quarter" idx="3"/>
          </p:nvPr>
        </p:nvSpPr>
        <p:spPr>
          <a:xfrm>
            <a:off x="7777161" y="6139863"/>
            <a:ext cx="4114800" cy="165400"/>
          </a:xfrm>
          <a:prstGeom prst="rect">
            <a:avLst/>
          </a:prstGeom>
        </p:spPr>
        <p:txBody>
          <a:bodyPr vert="horz" lIns="0" tIns="0" rIns="0" bIns="0" rtlCol="0" anchor="b">
            <a:noAutofit/>
          </a:bodyPr>
          <a:lstStyle>
            <a:lvl1pPr algn="r">
              <a:defRPr sz="700">
                <a:solidFill>
                  <a:schemeClr val="tx2">
                    <a:lumMod val="65000"/>
                    <a:lumOff val="35000"/>
                  </a:schemeClr>
                </a:solidFill>
                <a:latin typeface="Almega Sans" panose="00000500000000000000" pitchFamily="50" charset="0"/>
              </a:defRPr>
            </a:lvl1pPr>
          </a:lstStyle>
          <a:p>
            <a:pPr algn="r"/>
            <a:endParaRPr lang="sv-SE"/>
          </a:p>
        </p:txBody>
      </p:sp>
      <p:sp>
        <p:nvSpPr>
          <p:cNvPr id="6" name="Platshållare för bildnummer 5">
            <a:extLst>
              <a:ext uri="{FF2B5EF4-FFF2-40B4-BE49-F238E27FC236}">
                <a16:creationId xmlns:a16="http://schemas.microsoft.com/office/drawing/2014/main" id="{37249AA9-CC7D-40E0-9894-3652F2EE8CF5}"/>
              </a:ext>
            </a:extLst>
          </p:cNvPr>
          <p:cNvSpPr>
            <a:spLocks noGrp="1"/>
          </p:cNvSpPr>
          <p:nvPr>
            <p:ph type="sldNum" sz="quarter" idx="4"/>
          </p:nvPr>
        </p:nvSpPr>
        <p:spPr>
          <a:xfrm>
            <a:off x="9148761" y="6338031"/>
            <a:ext cx="2743200" cy="165400"/>
          </a:xfrm>
          <a:prstGeom prst="rect">
            <a:avLst/>
          </a:prstGeom>
        </p:spPr>
        <p:txBody>
          <a:bodyPr vert="horz" lIns="0" tIns="0" rIns="0" bIns="0" rtlCol="0" anchor="b">
            <a:noAutofit/>
          </a:bodyPr>
          <a:lstStyle>
            <a:lvl1pPr algn="r">
              <a:defRPr sz="700">
                <a:solidFill>
                  <a:schemeClr val="tx2">
                    <a:lumMod val="65000"/>
                    <a:lumOff val="35000"/>
                  </a:schemeClr>
                </a:solidFill>
              </a:defRPr>
            </a:lvl1pPr>
          </a:lstStyle>
          <a:p>
            <a:fld id="{AE086683-F536-42AB-ABBC-F4803DFE8DBC}" type="slidenum">
              <a:rPr lang="sv-SE" smtClean="0"/>
              <a:pPr/>
              <a:t>‹#›</a:t>
            </a:fld>
            <a:endParaRPr lang="sv-SE"/>
          </a:p>
        </p:txBody>
      </p:sp>
      <p:pic>
        <p:nvPicPr>
          <p:cNvPr id="8" name="Bildobjekt 7">
            <a:extLst>
              <a:ext uri="{FF2B5EF4-FFF2-40B4-BE49-F238E27FC236}">
                <a16:creationId xmlns:a16="http://schemas.microsoft.com/office/drawing/2014/main" id="{BA826103-2F5D-475D-99D5-321916C29256}"/>
              </a:ext>
            </a:extLst>
          </p:cNvPr>
          <p:cNvPicPr>
            <a:picLocks noChangeAspect="1"/>
          </p:cNvPicPr>
          <p:nvPr userDrawn="1">
            <p:custDataLst>
              <p:tags r:id="rId21"/>
            </p:custDataLst>
          </p:nvPr>
        </p:nvPicPr>
        <p:blipFill>
          <a:blip r:embed="rId22">
            <a:extLst>
              <a:ext uri="{28A0092B-C50C-407E-A947-70E740481C1C}">
                <a14:useLocalDpi xmlns:a14="http://schemas.microsoft.com/office/drawing/2010/main" val="0"/>
              </a:ext>
            </a:extLst>
          </a:blip>
          <a:stretch>
            <a:fillRect/>
          </a:stretch>
        </p:blipFill>
        <p:spPr>
          <a:xfrm>
            <a:off x="300038" y="6309379"/>
            <a:ext cx="2883414" cy="198120"/>
          </a:xfrm>
          <a:prstGeom prst="rect">
            <a:avLst/>
          </a:prstGeom>
        </p:spPr>
      </p:pic>
    </p:spTree>
    <p:extLst>
      <p:ext uri="{BB962C8B-B14F-4D97-AF65-F5344CB8AC3E}">
        <p14:creationId xmlns:p14="http://schemas.microsoft.com/office/powerpoint/2010/main" val="149138282"/>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50" r:id="rId4"/>
    <p:sldLayoutId id="2147483668" r:id="rId5"/>
    <p:sldLayoutId id="2147483669" r:id="rId6"/>
    <p:sldLayoutId id="2147483661" r:id="rId7"/>
    <p:sldLayoutId id="2147483652" r:id="rId8"/>
    <p:sldLayoutId id="2147483653" r:id="rId9"/>
    <p:sldLayoutId id="2147483654" r:id="rId10"/>
    <p:sldLayoutId id="2147483662" r:id="rId11"/>
    <p:sldLayoutId id="2147483663" r:id="rId12"/>
    <p:sldLayoutId id="2147483667" r:id="rId13"/>
    <p:sldLayoutId id="2147483656" r:id="rId14"/>
    <p:sldLayoutId id="2147483664" r:id="rId15"/>
    <p:sldLayoutId id="2147483657" r:id="rId16"/>
    <p:sldLayoutId id="2147483655" r:id="rId17"/>
    <p:sldLayoutId id="2147483665" r:id="rId18"/>
    <p:sldLayoutId id="2147483666" r:id="rId19"/>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57B7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5635F6-98DF-496A-A3EB-0E886B3D6A42}"/>
              </a:ext>
            </a:extLst>
          </p:cNvPr>
          <p:cNvSpPr>
            <a:spLocks noGrp="1"/>
          </p:cNvSpPr>
          <p:nvPr>
            <p:ph type="title"/>
          </p:nvPr>
        </p:nvSpPr>
        <p:spPr/>
        <p:txBody>
          <a:bodyPr/>
          <a:lstStyle/>
          <a:p>
            <a:r>
              <a:rPr lang="sv-SE"/>
              <a:t>Väntetider och vårdköer inom specialistvården</a:t>
            </a:r>
          </a:p>
        </p:txBody>
      </p:sp>
      <p:sp>
        <p:nvSpPr>
          <p:cNvPr id="3" name="Platshållare för text 2">
            <a:extLst>
              <a:ext uri="{FF2B5EF4-FFF2-40B4-BE49-F238E27FC236}">
                <a16:creationId xmlns:a16="http://schemas.microsoft.com/office/drawing/2014/main" id="{6D604115-3093-47A5-B61B-2708FA7C2004}"/>
              </a:ext>
            </a:extLst>
          </p:cNvPr>
          <p:cNvSpPr>
            <a:spLocks noGrp="1"/>
          </p:cNvSpPr>
          <p:nvPr>
            <p:ph type="body" idx="1"/>
          </p:nvPr>
        </p:nvSpPr>
        <p:spPr/>
        <p:txBody>
          <a:bodyPr/>
          <a:lstStyle/>
          <a:p>
            <a:r>
              <a:rPr lang="sv-SE"/>
              <a:t>Privata vårdgivare kan och vill vara regionens partners i arbetet för att ge patienter den vård de behöver.</a:t>
            </a:r>
          </a:p>
        </p:txBody>
      </p:sp>
    </p:spTree>
    <p:extLst>
      <p:ext uri="{BB962C8B-B14F-4D97-AF65-F5344CB8AC3E}">
        <p14:creationId xmlns:p14="http://schemas.microsoft.com/office/powerpoint/2010/main" val="1903204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45C31673-74AA-72FE-6B09-C920EA4B37AD}"/>
              </a:ext>
            </a:extLst>
          </p:cNvPr>
          <p:cNvGraphicFramePr>
            <a:graphicFrameLocks/>
          </p:cNvGraphicFramePr>
          <p:nvPr>
            <p:extLst>
              <p:ext uri="{D42A27DB-BD31-4B8C-83A1-F6EECF244321}">
                <p14:modId xmlns:p14="http://schemas.microsoft.com/office/powerpoint/2010/main" val="1175264716"/>
              </p:ext>
            </p:extLst>
          </p:nvPr>
        </p:nvGraphicFramePr>
        <p:xfrm>
          <a:off x="302400" y="1494000"/>
          <a:ext cx="10969200" cy="4518000"/>
        </p:xfrm>
        <a:graphic>
          <a:graphicData uri="http://schemas.openxmlformats.org/drawingml/2006/chart">
            <c:chart xmlns:c="http://schemas.openxmlformats.org/drawingml/2006/chart" xmlns:r="http://schemas.openxmlformats.org/officeDocument/2006/relationships" r:id="rId3"/>
          </a:graphicData>
        </a:graphic>
      </p:graphicFrame>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40567" y="169506"/>
            <a:ext cx="9961672" cy="1103768"/>
          </a:xfrm>
        </p:spPr>
        <p:txBody>
          <a:bodyPr/>
          <a:lstStyle/>
          <a:p>
            <a:r>
              <a:rPr lang="sv-SE" sz="3200"/>
              <a:t>Antal patienter som väntar på operation/åtgärd i specialistvården – analys per region</a:t>
            </a:r>
          </a:p>
        </p:txBody>
      </p:sp>
      <p:sp>
        <p:nvSpPr>
          <p:cNvPr id="6" name="Pratbubbla: rektangel med rundade hörn 5">
            <a:extLst>
              <a:ext uri="{FF2B5EF4-FFF2-40B4-BE49-F238E27FC236}">
                <a16:creationId xmlns:a16="http://schemas.microsoft.com/office/drawing/2014/main" id="{340CE711-8958-4F6F-930F-4CAF1EB3EE03}"/>
              </a:ext>
            </a:extLst>
          </p:cNvPr>
          <p:cNvSpPr/>
          <p:nvPr/>
        </p:nvSpPr>
        <p:spPr>
          <a:xfrm>
            <a:off x="10965578" y="5634317"/>
            <a:ext cx="1057834" cy="923366"/>
          </a:xfrm>
          <a:prstGeom prst="wedgeRoundRectCallout">
            <a:avLst>
              <a:gd name="adj1" fmla="val -80039"/>
              <a:gd name="adj2" fmla="val -40319"/>
              <a:gd name="adj3" fmla="val 166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white"/>
                </a:solidFill>
                <a:effectLst/>
                <a:uLnTx/>
                <a:uFillTx/>
                <a:latin typeface="Arial" panose="020B0604020202020204"/>
                <a:ea typeface="+mn-ea"/>
                <a:cs typeface="+mn-cs"/>
              </a:rPr>
              <a:t>Alla siffror gäller för </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050" dirty="0"/>
              <a:t>juli</a:t>
            </a:r>
            <a:r>
              <a:rPr kumimoji="0" lang="sv-SE" sz="1050" b="0" i="0" u="none" strike="noStrike" kern="1200" cap="none" spc="0" normalizeH="0" baseline="0" noProof="0" dirty="0">
                <a:ln>
                  <a:noFill/>
                </a:ln>
                <a:solidFill>
                  <a:prstClr val="white"/>
                </a:solidFill>
                <a:effectLst/>
                <a:uLnTx/>
                <a:uFillTx/>
                <a:latin typeface="Arial" panose="020B0604020202020204"/>
                <a:ea typeface="+mn-ea"/>
                <a:cs typeface="+mn-cs"/>
              </a:rPr>
              <a:t> 2022</a:t>
            </a:r>
          </a:p>
        </p:txBody>
      </p:sp>
    </p:spTree>
    <p:extLst>
      <p:ext uri="{BB962C8B-B14F-4D97-AF65-F5344CB8AC3E}">
        <p14:creationId xmlns:p14="http://schemas.microsoft.com/office/powerpoint/2010/main" val="534799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FACD17C3-4D20-2C4F-2E85-E8B951E9B6AA}"/>
              </a:ext>
            </a:extLst>
          </p:cNvPr>
          <p:cNvGraphicFramePr>
            <a:graphicFrameLocks/>
          </p:cNvGraphicFramePr>
          <p:nvPr>
            <p:extLst>
              <p:ext uri="{D42A27DB-BD31-4B8C-83A1-F6EECF244321}">
                <p14:modId xmlns:p14="http://schemas.microsoft.com/office/powerpoint/2010/main" val="4201832587"/>
              </p:ext>
            </p:extLst>
          </p:nvPr>
        </p:nvGraphicFramePr>
        <p:xfrm>
          <a:off x="302400" y="1494000"/>
          <a:ext cx="10969200" cy="4518000"/>
        </p:xfrm>
        <a:graphic>
          <a:graphicData uri="http://schemas.openxmlformats.org/drawingml/2006/chart">
            <c:chart xmlns:c="http://schemas.openxmlformats.org/drawingml/2006/chart" xmlns:r="http://schemas.openxmlformats.org/officeDocument/2006/relationships" r:id="rId2"/>
          </a:graphicData>
        </a:graphic>
      </p:graphicFrame>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40567" y="169506"/>
            <a:ext cx="9961672" cy="1103768"/>
          </a:xfrm>
        </p:spPr>
        <p:txBody>
          <a:bodyPr/>
          <a:lstStyle/>
          <a:p>
            <a:r>
              <a:rPr lang="sv-SE" sz="3200"/>
              <a:t>Andel patienter som väntat mer än 90 dagar på operation/åtgärd i specialistvården – per region</a:t>
            </a:r>
          </a:p>
        </p:txBody>
      </p:sp>
      <p:sp>
        <p:nvSpPr>
          <p:cNvPr id="6" name="Pratbubbla: rektangel med rundade hörn 5">
            <a:extLst>
              <a:ext uri="{FF2B5EF4-FFF2-40B4-BE49-F238E27FC236}">
                <a16:creationId xmlns:a16="http://schemas.microsoft.com/office/drawing/2014/main" id="{340CE711-8958-4F6F-930F-4CAF1EB3EE03}"/>
              </a:ext>
            </a:extLst>
          </p:cNvPr>
          <p:cNvSpPr/>
          <p:nvPr/>
        </p:nvSpPr>
        <p:spPr>
          <a:xfrm>
            <a:off x="10965578" y="5634317"/>
            <a:ext cx="1057834" cy="923366"/>
          </a:xfrm>
          <a:prstGeom prst="wedgeRoundRectCallout">
            <a:avLst>
              <a:gd name="adj1" fmla="val -80039"/>
              <a:gd name="adj2" fmla="val -40319"/>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t>Alla siffror gäller för  juli 2022</a:t>
            </a:r>
          </a:p>
        </p:txBody>
      </p:sp>
      <p:sp>
        <p:nvSpPr>
          <p:cNvPr id="8" name="Pratbubbla: rektangel med rundade hörn 7">
            <a:extLst>
              <a:ext uri="{FF2B5EF4-FFF2-40B4-BE49-F238E27FC236}">
                <a16:creationId xmlns:a16="http://schemas.microsoft.com/office/drawing/2014/main" id="{0CF52CF3-C9BF-4CE7-8532-7E8B7ABE117A}"/>
              </a:ext>
            </a:extLst>
          </p:cNvPr>
          <p:cNvSpPr/>
          <p:nvPr/>
        </p:nvSpPr>
        <p:spPr>
          <a:xfrm>
            <a:off x="8769813" y="2161308"/>
            <a:ext cx="2895809" cy="627692"/>
          </a:xfrm>
          <a:prstGeom prst="wedgeRoundRectCallout">
            <a:avLst>
              <a:gd name="adj1" fmla="val -48596"/>
              <a:gd name="adj2" fmla="val 23862"/>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t>I 8 regioner har hälften eller fler av de som väntar på operation/åtgärd, väntat längre än vårdgarantins tidsramar. </a:t>
            </a:r>
          </a:p>
        </p:txBody>
      </p:sp>
      <p:sp>
        <p:nvSpPr>
          <p:cNvPr id="11" name="Pratbubbla: rektangel med rundade hörn 10">
            <a:extLst>
              <a:ext uri="{FF2B5EF4-FFF2-40B4-BE49-F238E27FC236}">
                <a16:creationId xmlns:a16="http://schemas.microsoft.com/office/drawing/2014/main" id="{98631BE8-9A8B-4B6C-973E-27B0481E2CCF}"/>
              </a:ext>
            </a:extLst>
          </p:cNvPr>
          <p:cNvSpPr/>
          <p:nvPr/>
        </p:nvSpPr>
        <p:spPr>
          <a:xfrm>
            <a:off x="975065" y="2048439"/>
            <a:ext cx="2819948" cy="506347"/>
          </a:xfrm>
          <a:prstGeom prst="wedgeRoundRectCallout">
            <a:avLst>
              <a:gd name="adj1" fmla="val -4530"/>
              <a:gd name="adj2" fmla="val 85860"/>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a:t>Staplarna anger andel (%) som väntat längre än vård-garantin i regionen. </a:t>
            </a:r>
          </a:p>
        </p:txBody>
      </p:sp>
    </p:spTree>
    <p:extLst>
      <p:ext uri="{BB962C8B-B14F-4D97-AF65-F5344CB8AC3E}">
        <p14:creationId xmlns:p14="http://schemas.microsoft.com/office/powerpoint/2010/main" val="2279174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01486" y="293412"/>
            <a:ext cx="11139400" cy="1325563"/>
          </a:xfrm>
        </p:spPr>
        <p:txBody>
          <a:bodyPr/>
          <a:lstStyle/>
          <a:p>
            <a:r>
              <a:rPr lang="sv-SE" sz="3200" dirty="0"/>
              <a:t>Medelväntetid – väntande på operation/åtgärd</a:t>
            </a:r>
            <a:br>
              <a:rPr lang="sv-SE" sz="3200" dirty="0"/>
            </a:br>
            <a:r>
              <a:rPr lang="sv-SE" sz="2000" b="0" dirty="0"/>
              <a:t>– specialistvården nationellt (alla regioner)</a:t>
            </a:r>
            <a:br>
              <a:rPr lang="sv-SE" sz="2000" b="0" dirty="0"/>
            </a:br>
            <a:endParaRPr lang="sv-SE" sz="3200" b="0" dirty="0"/>
          </a:p>
        </p:txBody>
      </p:sp>
      <p:graphicFrame>
        <p:nvGraphicFramePr>
          <p:cNvPr id="4" name="Diagram 3">
            <a:extLst>
              <a:ext uri="{FF2B5EF4-FFF2-40B4-BE49-F238E27FC236}">
                <a16:creationId xmlns:a16="http://schemas.microsoft.com/office/drawing/2014/main" id="{BB289771-5AFB-8D55-6707-0952FEC60134}"/>
              </a:ext>
            </a:extLst>
          </p:cNvPr>
          <p:cNvGraphicFramePr>
            <a:graphicFrameLocks/>
          </p:cNvGraphicFramePr>
          <p:nvPr>
            <p:extLst>
              <p:ext uri="{D42A27DB-BD31-4B8C-83A1-F6EECF244321}">
                <p14:modId xmlns:p14="http://schemas.microsoft.com/office/powerpoint/2010/main" val="2628065532"/>
              </p:ext>
            </p:extLst>
          </p:nvPr>
        </p:nvGraphicFramePr>
        <p:xfrm>
          <a:off x="302400" y="1494000"/>
          <a:ext cx="10177200" cy="462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22010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4CDFDE8E-3A70-64BD-8664-0543EB86614D}"/>
              </a:ext>
            </a:extLst>
          </p:cNvPr>
          <p:cNvGraphicFramePr>
            <a:graphicFrameLocks/>
          </p:cNvGraphicFramePr>
          <p:nvPr>
            <p:extLst>
              <p:ext uri="{D42A27DB-BD31-4B8C-83A1-F6EECF244321}">
                <p14:modId xmlns:p14="http://schemas.microsoft.com/office/powerpoint/2010/main" val="710436319"/>
              </p:ext>
            </p:extLst>
          </p:nvPr>
        </p:nvGraphicFramePr>
        <p:xfrm>
          <a:off x="302400" y="1494000"/>
          <a:ext cx="10969200" cy="4518000"/>
        </p:xfrm>
        <a:graphic>
          <a:graphicData uri="http://schemas.openxmlformats.org/drawingml/2006/chart">
            <c:chart xmlns:c="http://schemas.openxmlformats.org/drawingml/2006/chart" xmlns:r="http://schemas.openxmlformats.org/officeDocument/2006/relationships" r:id="rId2"/>
          </a:graphicData>
        </a:graphic>
      </p:graphicFrame>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40567" y="169506"/>
            <a:ext cx="9961672" cy="1103768"/>
          </a:xfrm>
        </p:spPr>
        <p:txBody>
          <a:bodyPr/>
          <a:lstStyle/>
          <a:p>
            <a:r>
              <a:rPr lang="sv-SE" sz="3200" dirty="0"/>
              <a:t>Medelväntetider på operation/åtgärd i specialistvården – per region</a:t>
            </a:r>
          </a:p>
        </p:txBody>
      </p:sp>
      <p:sp>
        <p:nvSpPr>
          <p:cNvPr id="6" name="Pratbubbla: rektangel med rundade hörn 5">
            <a:extLst>
              <a:ext uri="{FF2B5EF4-FFF2-40B4-BE49-F238E27FC236}">
                <a16:creationId xmlns:a16="http://schemas.microsoft.com/office/drawing/2014/main" id="{340CE711-8958-4F6F-930F-4CAF1EB3EE03}"/>
              </a:ext>
            </a:extLst>
          </p:cNvPr>
          <p:cNvSpPr/>
          <p:nvPr/>
        </p:nvSpPr>
        <p:spPr>
          <a:xfrm>
            <a:off x="10965578" y="5634317"/>
            <a:ext cx="1057834" cy="923366"/>
          </a:xfrm>
          <a:prstGeom prst="wedgeRoundRectCallout">
            <a:avLst>
              <a:gd name="adj1" fmla="val -80039"/>
              <a:gd name="adj2" fmla="val -40319"/>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t>Alla siffror gäller för </a:t>
            </a:r>
          </a:p>
          <a:p>
            <a:pPr algn="ctr"/>
            <a:r>
              <a:rPr lang="sv-SE" sz="1050" dirty="0"/>
              <a:t>juli 2022</a:t>
            </a:r>
          </a:p>
        </p:txBody>
      </p:sp>
    </p:spTree>
    <p:extLst>
      <p:ext uri="{BB962C8B-B14F-4D97-AF65-F5344CB8AC3E}">
        <p14:creationId xmlns:p14="http://schemas.microsoft.com/office/powerpoint/2010/main" val="324229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4071874B-3C29-4FF6-A670-213A0FF725E8}"/>
              </a:ext>
            </a:extLst>
          </p:cNvPr>
          <p:cNvSpPr/>
          <p:nvPr/>
        </p:nvSpPr>
        <p:spPr>
          <a:xfrm>
            <a:off x="212436" y="1228434"/>
            <a:ext cx="11342253" cy="1016001"/>
          </a:xfrm>
          <a:prstGeom prst="rect">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301487" y="293413"/>
            <a:ext cx="8648700" cy="713351"/>
          </a:xfrm>
        </p:spPr>
        <p:txBody>
          <a:bodyPr/>
          <a:lstStyle/>
          <a:p>
            <a:r>
              <a:rPr lang="sv-SE" sz="3200" dirty="0" err="1"/>
              <a:t>Vårdföretagarnas</a:t>
            </a:r>
            <a:r>
              <a:rPr lang="sv-SE" sz="3200" dirty="0"/>
              <a:t> förslag</a:t>
            </a:r>
          </a:p>
        </p:txBody>
      </p:sp>
      <p:sp>
        <p:nvSpPr>
          <p:cNvPr id="3" name="Platshållare för innehåll 2">
            <a:extLst>
              <a:ext uri="{FF2B5EF4-FFF2-40B4-BE49-F238E27FC236}">
                <a16:creationId xmlns:a16="http://schemas.microsoft.com/office/drawing/2014/main" id="{1E75DE8A-79D7-4496-B357-69FD6F6644A3}"/>
              </a:ext>
            </a:extLst>
          </p:cNvPr>
          <p:cNvSpPr>
            <a:spLocks noGrp="1"/>
          </p:cNvSpPr>
          <p:nvPr>
            <p:ph sz="half" idx="1"/>
          </p:nvPr>
        </p:nvSpPr>
        <p:spPr>
          <a:xfrm>
            <a:off x="256959" y="2244435"/>
            <a:ext cx="11253205" cy="4934293"/>
          </a:xfrm>
        </p:spPr>
        <p:txBody>
          <a:bodyPr vert="horz" lIns="0" tIns="0" rIns="0" bIns="0" rtlCol="0" anchor="t">
            <a:noAutofit/>
          </a:bodyPr>
          <a:lstStyle/>
          <a:p>
            <a:pPr marL="0" indent="0">
              <a:buNone/>
            </a:pPr>
            <a:br>
              <a:rPr lang="sv-SE" sz="1400" dirty="0"/>
            </a:br>
            <a:r>
              <a:rPr lang="sv-SE" sz="1400" dirty="0"/>
              <a:t>Följande tre åtgärder bör snabbt genomföras:</a:t>
            </a:r>
          </a:p>
          <a:p>
            <a:pPr marL="0" indent="0">
              <a:buNone/>
            </a:pPr>
            <a:r>
              <a:rPr lang="sv-SE" sz="1400" b="1" dirty="0"/>
              <a:t>1. Upphandla vårdkapacitet hos privata vårdgivare för att minska väntetiderna </a:t>
            </a:r>
            <a:br>
              <a:rPr lang="sv-SE" sz="1400" b="1" dirty="0"/>
            </a:br>
            <a:r>
              <a:rPr lang="sv-SE" sz="1400" dirty="0"/>
              <a:t>På så sätt får också fler patienter vård för pengarna. Nationella ramavtal med privata vårdgivare som alla regioner kan använda kan vara ett sätt att snabbt öka vårdkapaciteten på vårdområden där väntetiderna är långa.</a:t>
            </a:r>
          </a:p>
          <a:p>
            <a:pPr marL="0" indent="0">
              <a:buNone/>
            </a:pPr>
            <a:r>
              <a:rPr lang="sv-SE" sz="1400" b="1" dirty="0"/>
              <a:t>2. Guida patienterna till vårdgivare med kortast köer</a:t>
            </a:r>
            <a:br>
              <a:rPr lang="sv-SE" sz="1400" b="1" dirty="0"/>
            </a:br>
            <a:r>
              <a:rPr lang="sv-SE" sz="1400" dirty="0"/>
              <a:t>Det kräver vårdlotsar i alla regioner som aktivt guidar patienter vidare till andra kliniker när väntetiderna är långa. De behöver information om var det finns ledig kapacitet. Det måste få högsta prioritet att se till att SKR:s sajt ”Väntetider i vården” visar aktuella väntetider och eventuell ledig kapacitet hos alla landets vårdgivare.</a:t>
            </a:r>
          </a:p>
          <a:p>
            <a:pPr marL="0" indent="0">
              <a:buNone/>
            </a:pPr>
            <a:r>
              <a:rPr lang="sv-SE" sz="1400" b="1" dirty="0"/>
              <a:t>3. Stärk patienternas rätt att söka vård i hela landet </a:t>
            </a:r>
            <a:br>
              <a:rPr lang="sv-SE" sz="1400" b="1" dirty="0"/>
            </a:br>
            <a:r>
              <a:rPr lang="sv-SE" sz="1400" dirty="0"/>
              <a:t>Idag har patienter rätt att söka öppenvård var som helst i landet. Men få känner till den rättigheten eller kan överblicka sina möjligheter till vård.</a:t>
            </a:r>
          </a:p>
          <a:p>
            <a:r>
              <a:rPr lang="sv-SE" sz="1200" b="1" dirty="0"/>
              <a:t>Väntetider i vården måste vara aktuella</a:t>
            </a:r>
            <a:r>
              <a:rPr lang="sv-SE" sz="1200" dirty="0"/>
              <a:t>. SKR:s sajt ”Väntetider i vården” måste visa aktuella väntetider och eventuell ledig kapacitet hos alla landets vårdgivare. </a:t>
            </a:r>
          </a:p>
          <a:p>
            <a:r>
              <a:rPr lang="sv-SE" sz="1200" b="1" dirty="0"/>
              <a:t>Öka patienters kunskap om sina rättigheter</a:t>
            </a:r>
            <a:r>
              <a:rPr lang="sv-SE" sz="1200" dirty="0"/>
              <a:t>. Genomför en nationell kampanj på 1177.se så att patienter får kunskap om rätten att fritt söka öppenvård över landet och hur vårdgarantin fungerar.</a:t>
            </a:r>
          </a:p>
          <a:p>
            <a:r>
              <a:rPr lang="sv-SE" sz="1200" b="1" dirty="0"/>
              <a:t>Patienterna ska själva kunna se väntetider </a:t>
            </a:r>
            <a:r>
              <a:rPr lang="sv-SE" sz="1200" dirty="0"/>
              <a:t>och jämföra kvalitet hos alla vårdgivare, oavsett regi.  Därför behöver 1177.se snabbt vidareutvecklas.</a:t>
            </a:r>
          </a:p>
          <a:p>
            <a:r>
              <a:rPr lang="sv-SE" sz="1200" b="1" dirty="0"/>
              <a:t>Ge patienter lagstadgad rätt att söka slutenvård </a:t>
            </a:r>
            <a:r>
              <a:rPr lang="sv-SE" sz="1200" dirty="0"/>
              <a:t>över regiongränserna.</a:t>
            </a:r>
          </a:p>
        </p:txBody>
      </p:sp>
      <p:sp>
        <p:nvSpPr>
          <p:cNvPr id="4" name="textruta 3">
            <a:extLst>
              <a:ext uri="{FF2B5EF4-FFF2-40B4-BE49-F238E27FC236}">
                <a16:creationId xmlns:a16="http://schemas.microsoft.com/office/drawing/2014/main" id="{DF1E8A14-0919-0555-E1D9-D517AC0C948A}"/>
              </a:ext>
            </a:extLst>
          </p:cNvPr>
          <p:cNvSpPr txBox="1"/>
          <p:nvPr/>
        </p:nvSpPr>
        <p:spPr>
          <a:xfrm>
            <a:off x="418289" y="1322962"/>
            <a:ext cx="10992256" cy="1077218"/>
          </a:xfrm>
          <a:prstGeom prst="rect">
            <a:avLst/>
          </a:prstGeom>
          <a:noFill/>
        </p:spPr>
        <p:txBody>
          <a:bodyPr wrap="square" rtlCol="0">
            <a:spAutoFit/>
          </a:bodyPr>
          <a:lstStyle/>
          <a:p>
            <a:pPr marL="0" indent="0">
              <a:buNone/>
            </a:pPr>
            <a:r>
              <a:rPr lang="sv-SE" sz="1600" i="1" dirty="0">
                <a:solidFill>
                  <a:schemeClr val="bg1"/>
                </a:solidFill>
              </a:rPr>
              <a:t>Vårdköerna är långa. Vårdgarantin är i praktiken satt ur spel. Det är ett politiskt ansvar att se till att vårdgarantin börjar fungera på riktigt. Inte en enda patient ska behöva vänta onödigt länge på vård. Den privat drivna sjukvården kan och vill bidra mer. </a:t>
            </a:r>
          </a:p>
          <a:p>
            <a:endParaRPr lang="sv-SE" sz="1600" dirty="0"/>
          </a:p>
        </p:txBody>
      </p:sp>
    </p:spTree>
    <p:extLst>
      <p:ext uri="{BB962C8B-B14F-4D97-AF65-F5344CB8AC3E}">
        <p14:creationId xmlns:p14="http://schemas.microsoft.com/office/powerpoint/2010/main" val="570963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7D055129-E292-4A1C-8B36-F8EAD60F771B}"/>
              </a:ext>
            </a:extLst>
          </p:cNvPr>
          <p:cNvSpPr/>
          <p:nvPr/>
        </p:nvSpPr>
        <p:spPr>
          <a:xfrm>
            <a:off x="301484" y="5434899"/>
            <a:ext cx="10932571" cy="554181"/>
          </a:xfrm>
          <a:prstGeom prst="rect">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301487" y="293412"/>
            <a:ext cx="8648700" cy="1102033"/>
          </a:xfrm>
        </p:spPr>
        <p:txBody>
          <a:bodyPr/>
          <a:lstStyle/>
          <a:p>
            <a:r>
              <a:rPr lang="sv-SE" sz="3200" dirty="0"/>
              <a:t>Övergripande summering - juli 2022</a:t>
            </a:r>
            <a:br>
              <a:rPr lang="sv-SE" sz="3200" dirty="0"/>
            </a:br>
            <a:endParaRPr lang="sv-SE" sz="3200" dirty="0"/>
          </a:p>
        </p:txBody>
      </p:sp>
      <p:sp>
        <p:nvSpPr>
          <p:cNvPr id="3" name="Platshållare för innehåll 2">
            <a:extLst>
              <a:ext uri="{FF2B5EF4-FFF2-40B4-BE49-F238E27FC236}">
                <a16:creationId xmlns:a16="http://schemas.microsoft.com/office/drawing/2014/main" id="{1E75DE8A-79D7-4496-B357-69FD6F6644A3}"/>
              </a:ext>
            </a:extLst>
          </p:cNvPr>
          <p:cNvSpPr>
            <a:spLocks noGrp="1"/>
          </p:cNvSpPr>
          <p:nvPr>
            <p:ph sz="half" idx="1"/>
          </p:nvPr>
        </p:nvSpPr>
        <p:spPr>
          <a:xfrm>
            <a:off x="301486" y="1480725"/>
            <a:ext cx="10932571" cy="3820849"/>
          </a:xfrm>
        </p:spPr>
        <p:txBody>
          <a:bodyPr vert="horz" lIns="0" tIns="0" rIns="0" bIns="0" rtlCol="0" anchor="t">
            <a:noAutofit/>
          </a:bodyPr>
          <a:lstStyle/>
          <a:p>
            <a:r>
              <a:rPr lang="sv-SE" sz="1800" dirty="0"/>
              <a:t>Totalt antal väntande patienter inom specialistvården:</a:t>
            </a:r>
          </a:p>
          <a:p>
            <a:pPr lvl="1"/>
            <a:r>
              <a:rPr lang="sv-SE" sz="1400" dirty="0"/>
              <a:t>Totalt väntar 707 000 patienter inom specialistvården på första kontakt, undersökning eller på operation/åtgärd. </a:t>
            </a:r>
          </a:p>
          <a:p>
            <a:pPr lvl="1"/>
            <a:r>
              <a:rPr lang="sv-SE" sz="1400" dirty="0"/>
              <a:t>Över 270 000 av dessa har väntat längre än vad vårdgarantin utlovar.  </a:t>
            </a:r>
          </a:p>
          <a:p>
            <a:pPr lvl="1"/>
            <a:endParaRPr lang="sv-SE" sz="1400" dirty="0"/>
          </a:p>
          <a:p>
            <a:r>
              <a:rPr lang="sv-SE" sz="1800" dirty="0">
                <a:ea typeface="+mn-lt"/>
                <a:cs typeface="+mn-lt"/>
              </a:rPr>
              <a:t>Väntande på operation/åtgärd: </a:t>
            </a:r>
          </a:p>
          <a:p>
            <a:pPr lvl="1"/>
            <a:r>
              <a:rPr lang="sv-SE" sz="1400" dirty="0">
                <a:ea typeface="+mn-lt"/>
                <a:cs typeface="+mn-lt"/>
              </a:rPr>
              <a:t>Drygt 170 000 patienter väntar på operation/åtgärd, varav drygt 78 000 (46%) har väntat längre än vårdgarantins tidsramar. </a:t>
            </a:r>
          </a:p>
          <a:p>
            <a:pPr lvl="1"/>
            <a:r>
              <a:rPr lang="sv-SE" sz="1400" dirty="0">
                <a:ea typeface="+mn-lt"/>
                <a:cs typeface="+mn-lt"/>
              </a:rPr>
              <a:t>I 8 regioner har fler än hälften väntat längre än vårdgarantins löfte. </a:t>
            </a:r>
          </a:p>
          <a:p>
            <a:pPr lvl="1"/>
            <a:r>
              <a:rPr lang="sv-SE" sz="1400" dirty="0">
                <a:ea typeface="+mn-lt"/>
                <a:cs typeface="+mn-lt"/>
              </a:rPr>
              <a:t>Andel patienter som väntat mer än 90 dagar på operation/åtgärd i specialistvården varierar mellan 20 % (Region Kronoberg) och 68 % (Region Jämtland Härjedalen).</a:t>
            </a:r>
          </a:p>
          <a:p>
            <a:pPr marL="457200" lvl="1" indent="0">
              <a:buNone/>
            </a:pPr>
            <a:endParaRPr lang="sv-SE" sz="1800" dirty="0">
              <a:ea typeface="+mn-lt"/>
              <a:cs typeface="+mn-lt"/>
            </a:endParaRPr>
          </a:p>
          <a:p>
            <a:r>
              <a:rPr lang="sv-SE" sz="1800" dirty="0">
                <a:ea typeface="+mn-lt"/>
                <a:cs typeface="+mn-lt"/>
              </a:rPr>
              <a:t>Medelväntetider på operation/åtgärd: </a:t>
            </a:r>
          </a:p>
          <a:p>
            <a:pPr lvl="1"/>
            <a:r>
              <a:rPr lang="sv-SE" sz="1400" dirty="0">
                <a:ea typeface="+mn-lt"/>
                <a:cs typeface="+mn-lt"/>
              </a:rPr>
              <a:t>Medelväntetiden på operation/åtgärd för alla regioner: 160 dagar.</a:t>
            </a:r>
          </a:p>
          <a:p>
            <a:pPr lvl="1"/>
            <a:r>
              <a:rPr lang="sv-SE" sz="1400" dirty="0">
                <a:ea typeface="+mn-lt"/>
                <a:cs typeface="+mn-lt"/>
              </a:rPr>
              <a:t>Medelväntetiden varierar mellan 67 dagar (Region Gotland) och 261 dagar (Region Jämtland Härjedalen)  </a:t>
            </a:r>
          </a:p>
          <a:p>
            <a:pPr marL="457200" lvl="1" indent="0">
              <a:buNone/>
            </a:pPr>
            <a:endParaRPr lang="sv-SE" sz="1800" dirty="0">
              <a:ea typeface="+mn-lt"/>
              <a:cs typeface="+mn-lt"/>
            </a:endParaRPr>
          </a:p>
        </p:txBody>
      </p:sp>
      <p:sp>
        <p:nvSpPr>
          <p:cNvPr id="5" name="Platshållare för innehåll 2">
            <a:extLst>
              <a:ext uri="{FF2B5EF4-FFF2-40B4-BE49-F238E27FC236}">
                <a16:creationId xmlns:a16="http://schemas.microsoft.com/office/drawing/2014/main" id="{080D5C75-08BD-406E-B97A-E98A739612FC}"/>
              </a:ext>
            </a:extLst>
          </p:cNvPr>
          <p:cNvSpPr txBox="1">
            <a:spLocks/>
          </p:cNvSpPr>
          <p:nvPr/>
        </p:nvSpPr>
        <p:spPr>
          <a:xfrm>
            <a:off x="406585" y="5520179"/>
            <a:ext cx="10689601" cy="468901"/>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400" dirty="0">
                <a:solidFill>
                  <a:schemeClr val="bg1"/>
                </a:solidFill>
              </a:rPr>
              <a:t>Alla siffror i denna rapport bygger på data från SKR:s ”Väntetider i vården”. I vissa regioner saknas delar eller helheten av de privata vårdgivarna i statistiken. Arbete pågår för att säkerställa att även de privata vårdgivarna kommer in i statistiken.</a:t>
            </a:r>
            <a:endParaRPr lang="sv-SE" sz="1800" dirty="0">
              <a:solidFill>
                <a:schemeClr val="bg1"/>
              </a:solidFill>
            </a:endParaRPr>
          </a:p>
        </p:txBody>
      </p:sp>
    </p:spTree>
    <p:extLst>
      <p:ext uri="{BB962C8B-B14F-4D97-AF65-F5344CB8AC3E}">
        <p14:creationId xmlns:p14="http://schemas.microsoft.com/office/powerpoint/2010/main" val="1089920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01486" y="293412"/>
            <a:ext cx="10597423" cy="1325563"/>
          </a:xfrm>
        </p:spPr>
        <p:txBody>
          <a:bodyPr/>
          <a:lstStyle/>
          <a:p>
            <a:r>
              <a:rPr lang="sv-SE" sz="3200" dirty="0"/>
              <a:t>Vårdköer – översikt</a:t>
            </a:r>
            <a:br>
              <a:rPr lang="sv-SE" sz="3200" dirty="0"/>
            </a:br>
            <a:r>
              <a:rPr lang="sv-SE" sz="2000" b="0" dirty="0"/>
              <a:t>– Väntande på första kontakt, undersökning eller på operation/åtgärd</a:t>
            </a:r>
            <a:br>
              <a:rPr lang="sv-SE" sz="2000" b="0" dirty="0"/>
            </a:br>
            <a:endParaRPr lang="sv-SE" sz="3200" b="0" dirty="0"/>
          </a:p>
        </p:txBody>
      </p:sp>
      <p:graphicFrame>
        <p:nvGraphicFramePr>
          <p:cNvPr id="4" name="Diagram 3">
            <a:extLst>
              <a:ext uri="{FF2B5EF4-FFF2-40B4-BE49-F238E27FC236}">
                <a16:creationId xmlns:a16="http://schemas.microsoft.com/office/drawing/2014/main" id="{78847E29-1BEE-D7F6-8A15-F4072F21A471}"/>
              </a:ext>
            </a:extLst>
          </p:cNvPr>
          <p:cNvGraphicFramePr>
            <a:graphicFrameLocks/>
          </p:cNvGraphicFramePr>
          <p:nvPr>
            <p:extLst>
              <p:ext uri="{D42A27DB-BD31-4B8C-83A1-F6EECF244321}">
                <p14:modId xmlns:p14="http://schemas.microsoft.com/office/powerpoint/2010/main" val="4199980029"/>
              </p:ext>
            </p:extLst>
          </p:nvPr>
        </p:nvGraphicFramePr>
        <p:xfrm>
          <a:off x="302400" y="1494000"/>
          <a:ext cx="10177200" cy="4629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0476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296135" y="274751"/>
            <a:ext cx="11399101" cy="1325563"/>
          </a:xfrm>
        </p:spPr>
        <p:txBody>
          <a:bodyPr/>
          <a:lstStyle/>
          <a:p>
            <a:r>
              <a:rPr lang="sv-SE" sz="3200" dirty="0"/>
              <a:t>707 000 patienter väntar på vård i specialistvården</a:t>
            </a:r>
            <a:br>
              <a:rPr lang="sv-SE" sz="3200" dirty="0"/>
            </a:br>
            <a:endParaRPr lang="sv-SE" sz="3200" dirty="0"/>
          </a:p>
        </p:txBody>
      </p:sp>
      <p:sp>
        <p:nvSpPr>
          <p:cNvPr id="8" name="Platshållare för innehåll 2">
            <a:extLst>
              <a:ext uri="{FF2B5EF4-FFF2-40B4-BE49-F238E27FC236}">
                <a16:creationId xmlns:a16="http://schemas.microsoft.com/office/drawing/2014/main" id="{5504AC6B-E3FF-4265-AA70-0D43565C2552}"/>
              </a:ext>
            </a:extLst>
          </p:cNvPr>
          <p:cNvSpPr txBox="1">
            <a:spLocks/>
          </p:cNvSpPr>
          <p:nvPr/>
        </p:nvSpPr>
        <p:spPr>
          <a:xfrm>
            <a:off x="5995686" y="1829200"/>
            <a:ext cx="4995401" cy="3938588"/>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800" b="1" dirty="0"/>
              <a:t>Status juli 2022:</a:t>
            </a:r>
          </a:p>
          <a:p>
            <a:endParaRPr lang="sv-SE" sz="1800" dirty="0"/>
          </a:p>
          <a:p>
            <a:r>
              <a:rPr lang="sv-SE" sz="1800" dirty="0"/>
              <a:t>Totalt väntar 706 995 patienter inom specialistvården, på första kontakt, undersökning eller på operation/åtgärd.</a:t>
            </a:r>
          </a:p>
          <a:p>
            <a:endParaRPr lang="sv-SE" sz="1800" dirty="0"/>
          </a:p>
          <a:p>
            <a:r>
              <a:rPr lang="sv-SE" sz="1800" dirty="0"/>
              <a:t>Totalt har 270 047 patienter väntat längre än vårdgarantin utlovar</a:t>
            </a:r>
          </a:p>
        </p:txBody>
      </p:sp>
      <p:sp>
        <p:nvSpPr>
          <p:cNvPr id="9" name="Pratbubbla: rektangel med rundade hörn 8">
            <a:extLst>
              <a:ext uri="{FF2B5EF4-FFF2-40B4-BE49-F238E27FC236}">
                <a16:creationId xmlns:a16="http://schemas.microsoft.com/office/drawing/2014/main" id="{D39D51F0-8E88-460F-A782-6E9AEA863995}"/>
              </a:ext>
            </a:extLst>
          </p:cNvPr>
          <p:cNvSpPr/>
          <p:nvPr/>
        </p:nvSpPr>
        <p:spPr>
          <a:xfrm>
            <a:off x="5995686" y="5305705"/>
            <a:ext cx="1057834" cy="923366"/>
          </a:xfrm>
          <a:prstGeom prst="wedgeRoundRectCallout">
            <a:avLst>
              <a:gd name="adj1" fmla="val -80039"/>
              <a:gd name="adj2" fmla="val -40319"/>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t>Alla siffror gäller för juli 2022</a:t>
            </a:r>
          </a:p>
        </p:txBody>
      </p:sp>
      <p:graphicFrame>
        <p:nvGraphicFramePr>
          <p:cNvPr id="11" name="Diagram 10">
            <a:extLst>
              <a:ext uri="{FF2B5EF4-FFF2-40B4-BE49-F238E27FC236}">
                <a16:creationId xmlns:a16="http://schemas.microsoft.com/office/drawing/2014/main" id="{EC8DE563-6B7E-1D12-7E7F-6938CA73A975}"/>
              </a:ext>
            </a:extLst>
          </p:cNvPr>
          <p:cNvGraphicFramePr>
            <a:graphicFrameLocks/>
          </p:cNvGraphicFramePr>
          <p:nvPr>
            <p:extLst>
              <p:ext uri="{D42A27DB-BD31-4B8C-83A1-F6EECF244321}">
                <p14:modId xmlns:p14="http://schemas.microsoft.com/office/powerpoint/2010/main" val="1873384792"/>
              </p:ext>
            </p:extLst>
          </p:nvPr>
        </p:nvGraphicFramePr>
        <p:xfrm>
          <a:off x="302400" y="1828800"/>
          <a:ext cx="5184000" cy="3938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96012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01486" y="293412"/>
            <a:ext cx="10597423" cy="1325563"/>
          </a:xfrm>
        </p:spPr>
        <p:txBody>
          <a:bodyPr/>
          <a:lstStyle/>
          <a:p>
            <a:r>
              <a:rPr lang="sv-SE" sz="3200" dirty="0"/>
              <a:t>Väntetider och vårdköer – väntande på första kontakt</a:t>
            </a:r>
            <a:br>
              <a:rPr lang="sv-SE" sz="3200" dirty="0"/>
            </a:br>
            <a:r>
              <a:rPr lang="sv-SE" sz="2000" b="0" dirty="0"/>
              <a:t>– specialistvården nationellt</a:t>
            </a:r>
            <a:br>
              <a:rPr lang="sv-SE" sz="2000" b="0" dirty="0"/>
            </a:br>
            <a:endParaRPr lang="sv-SE" sz="3200" b="0" dirty="0"/>
          </a:p>
        </p:txBody>
      </p:sp>
      <p:sp>
        <p:nvSpPr>
          <p:cNvPr id="11" name="Pratbubbla: rektangel med rundade hörn 10">
            <a:extLst>
              <a:ext uri="{FF2B5EF4-FFF2-40B4-BE49-F238E27FC236}">
                <a16:creationId xmlns:a16="http://schemas.microsoft.com/office/drawing/2014/main" id="{E7324E74-9316-4D39-8996-A32F96F5F37C}"/>
              </a:ext>
            </a:extLst>
          </p:cNvPr>
          <p:cNvSpPr/>
          <p:nvPr/>
        </p:nvSpPr>
        <p:spPr>
          <a:xfrm>
            <a:off x="10741361" y="1618975"/>
            <a:ext cx="1252105" cy="1656044"/>
          </a:xfrm>
          <a:prstGeom prst="wedgeRoundRectCallout">
            <a:avLst>
              <a:gd name="adj1" fmla="val -43234"/>
              <a:gd name="adj2" fmla="val 18372"/>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t>I juli väntar </a:t>
            </a:r>
          </a:p>
          <a:p>
            <a:pPr algn="ctr"/>
            <a:r>
              <a:rPr lang="sv-SE" sz="1050" dirty="0"/>
              <a:t>512 000</a:t>
            </a:r>
          </a:p>
          <a:p>
            <a:pPr algn="ctr"/>
            <a:r>
              <a:rPr lang="sv-SE" sz="1050" dirty="0"/>
              <a:t> på en första kontakt</a:t>
            </a:r>
            <a:r>
              <a:rPr lang="sv-SE" sz="1050"/>
              <a:t>. 35% </a:t>
            </a:r>
            <a:r>
              <a:rPr lang="sv-SE" sz="1050" dirty="0"/>
              <a:t>har väntat längre än vårdgarantin utlovar. </a:t>
            </a:r>
          </a:p>
        </p:txBody>
      </p:sp>
      <p:graphicFrame>
        <p:nvGraphicFramePr>
          <p:cNvPr id="6" name="Diagram 5">
            <a:extLst>
              <a:ext uri="{FF2B5EF4-FFF2-40B4-BE49-F238E27FC236}">
                <a16:creationId xmlns:a16="http://schemas.microsoft.com/office/drawing/2014/main" id="{DA97BF92-E503-2555-692D-495298A03719}"/>
              </a:ext>
            </a:extLst>
          </p:cNvPr>
          <p:cNvGraphicFramePr>
            <a:graphicFrameLocks/>
          </p:cNvGraphicFramePr>
          <p:nvPr>
            <p:extLst>
              <p:ext uri="{D42A27DB-BD31-4B8C-83A1-F6EECF244321}">
                <p14:modId xmlns:p14="http://schemas.microsoft.com/office/powerpoint/2010/main" val="2229679314"/>
              </p:ext>
            </p:extLst>
          </p:nvPr>
        </p:nvGraphicFramePr>
        <p:xfrm>
          <a:off x="302400" y="1494000"/>
          <a:ext cx="10177200" cy="462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6056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01486" y="293412"/>
            <a:ext cx="10597423" cy="1325563"/>
          </a:xfrm>
        </p:spPr>
        <p:txBody>
          <a:bodyPr/>
          <a:lstStyle/>
          <a:p>
            <a:r>
              <a:rPr lang="sv-SE" sz="3200" dirty="0"/>
              <a:t>Väntetider och vårdköer – genomförd första kontakt</a:t>
            </a:r>
            <a:br>
              <a:rPr lang="sv-SE" sz="3200" dirty="0"/>
            </a:br>
            <a:r>
              <a:rPr lang="sv-SE" sz="2000" b="0" dirty="0"/>
              <a:t>– specialistvården nationellt </a:t>
            </a:r>
            <a:br>
              <a:rPr lang="sv-SE" sz="2000" b="0" dirty="0"/>
            </a:br>
            <a:endParaRPr lang="sv-SE" sz="3200" b="0" dirty="0"/>
          </a:p>
        </p:txBody>
      </p:sp>
      <p:graphicFrame>
        <p:nvGraphicFramePr>
          <p:cNvPr id="4" name="Diagram 3">
            <a:extLst>
              <a:ext uri="{FF2B5EF4-FFF2-40B4-BE49-F238E27FC236}">
                <a16:creationId xmlns:a16="http://schemas.microsoft.com/office/drawing/2014/main" id="{01340293-8F9A-C71F-E024-9FCB6D7ECD09}"/>
              </a:ext>
            </a:extLst>
          </p:cNvPr>
          <p:cNvGraphicFramePr>
            <a:graphicFrameLocks/>
          </p:cNvGraphicFramePr>
          <p:nvPr>
            <p:extLst>
              <p:ext uri="{D42A27DB-BD31-4B8C-83A1-F6EECF244321}">
                <p14:modId xmlns:p14="http://schemas.microsoft.com/office/powerpoint/2010/main" val="2425239276"/>
              </p:ext>
            </p:extLst>
          </p:nvPr>
        </p:nvGraphicFramePr>
        <p:xfrm>
          <a:off x="302400" y="1494000"/>
          <a:ext cx="10177200" cy="462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1215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01486" y="293412"/>
            <a:ext cx="11139400" cy="1325563"/>
          </a:xfrm>
        </p:spPr>
        <p:txBody>
          <a:bodyPr/>
          <a:lstStyle/>
          <a:p>
            <a:r>
              <a:rPr lang="sv-SE" sz="3200" dirty="0"/>
              <a:t>Väntetider och vårdköer – väntande på operation/åtgärd</a:t>
            </a:r>
            <a:br>
              <a:rPr lang="sv-SE" sz="3200" dirty="0"/>
            </a:br>
            <a:r>
              <a:rPr lang="sv-SE" sz="2000" b="0" dirty="0"/>
              <a:t>– specialistvården nationellt</a:t>
            </a:r>
            <a:br>
              <a:rPr lang="sv-SE" sz="2000" b="0" dirty="0"/>
            </a:br>
            <a:endParaRPr lang="sv-SE" sz="3200" b="0" dirty="0"/>
          </a:p>
        </p:txBody>
      </p:sp>
      <p:sp>
        <p:nvSpPr>
          <p:cNvPr id="13" name="Pratbubbla: rektangel med rundade hörn 12">
            <a:extLst>
              <a:ext uri="{FF2B5EF4-FFF2-40B4-BE49-F238E27FC236}">
                <a16:creationId xmlns:a16="http://schemas.microsoft.com/office/drawing/2014/main" id="{11555BBD-24AE-4557-870D-C14BD41C550A}"/>
              </a:ext>
            </a:extLst>
          </p:cNvPr>
          <p:cNvSpPr/>
          <p:nvPr/>
        </p:nvSpPr>
        <p:spPr>
          <a:xfrm>
            <a:off x="10832680" y="1495151"/>
            <a:ext cx="1057834" cy="1933850"/>
          </a:xfrm>
          <a:prstGeom prst="wedgeRoundRectCallout">
            <a:avLst>
              <a:gd name="adj1" fmla="val -47985"/>
              <a:gd name="adj2" fmla="val 22168"/>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dirty="0"/>
              <a:t>170 000 väntar på operation/</a:t>
            </a:r>
          </a:p>
          <a:p>
            <a:pPr algn="ctr"/>
            <a:r>
              <a:rPr lang="sv-SE" sz="1050" dirty="0"/>
              <a:t>åtgärd. </a:t>
            </a:r>
            <a:r>
              <a:rPr lang="sv-SE" sz="1050"/>
              <a:t>46% </a:t>
            </a:r>
            <a:r>
              <a:rPr lang="sv-SE" sz="1050" dirty="0"/>
              <a:t>har väntat längre än vad  vårdgarantin utlovar. </a:t>
            </a:r>
          </a:p>
        </p:txBody>
      </p:sp>
      <p:graphicFrame>
        <p:nvGraphicFramePr>
          <p:cNvPr id="5" name="Diagram 4">
            <a:extLst>
              <a:ext uri="{FF2B5EF4-FFF2-40B4-BE49-F238E27FC236}">
                <a16:creationId xmlns:a16="http://schemas.microsoft.com/office/drawing/2014/main" id="{0C25B994-213A-A22C-F8CB-5DCB3B8C7C54}"/>
              </a:ext>
            </a:extLst>
          </p:cNvPr>
          <p:cNvGraphicFramePr>
            <a:graphicFrameLocks/>
          </p:cNvGraphicFramePr>
          <p:nvPr>
            <p:extLst>
              <p:ext uri="{D42A27DB-BD31-4B8C-83A1-F6EECF244321}">
                <p14:modId xmlns:p14="http://schemas.microsoft.com/office/powerpoint/2010/main" val="3144337991"/>
              </p:ext>
            </p:extLst>
          </p:nvPr>
        </p:nvGraphicFramePr>
        <p:xfrm>
          <a:off x="302400" y="1494000"/>
          <a:ext cx="10177200" cy="462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9141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DF551A-26DE-4E6F-A66B-8FF2D699E69B}"/>
              </a:ext>
            </a:extLst>
          </p:cNvPr>
          <p:cNvSpPr>
            <a:spLocks noGrp="1"/>
          </p:cNvSpPr>
          <p:nvPr>
            <p:ph type="title"/>
          </p:nvPr>
        </p:nvSpPr>
        <p:spPr>
          <a:xfrm>
            <a:off x="301486" y="293412"/>
            <a:ext cx="10597423" cy="1325563"/>
          </a:xfrm>
        </p:spPr>
        <p:txBody>
          <a:bodyPr/>
          <a:lstStyle/>
          <a:p>
            <a:r>
              <a:rPr lang="sv-SE" sz="3200" dirty="0"/>
              <a:t>Väntetider och vårdköer – genomförd operation/åtgärd</a:t>
            </a:r>
            <a:br>
              <a:rPr lang="sv-SE" sz="3200" dirty="0"/>
            </a:br>
            <a:r>
              <a:rPr lang="sv-SE" sz="2000" b="0" dirty="0"/>
              <a:t>– specialistvården nationellt</a:t>
            </a:r>
            <a:br>
              <a:rPr lang="sv-SE" sz="2000" b="0" dirty="0"/>
            </a:br>
            <a:endParaRPr lang="sv-SE" sz="3200" b="0" dirty="0"/>
          </a:p>
        </p:txBody>
      </p:sp>
      <p:sp>
        <p:nvSpPr>
          <p:cNvPr id="14" name="Pratbubbla: rektangel med rundade hörn 13">
            <a:extLst>
              <a:ext uri="{FF2B5EF4-FFF2-40B4-BE49-F238E27FC236}">
                <a16:creationId xmlns:a16="http://schemas.microsoft.com/office/drawing/2014/main" id="{E3D1D8CB-ACF7-4B09-A08B-E36ED4E00FCD}"/>
              </a:ext>
            </a:extLst>
          </p:cNvPr>
          <p:cNvSpPr/>
          <p:nvPr/>
        </p:nvSpPr>
        <p:spPr>
          <a:xfrm>
            <a:off x="10611650" y="1669434"/>
            <a:ext cx="1378779" cy="2295332"/>
          </a:xfrm>
          <a:prstGeom prst="wedgeRoundRectCallout">
            <a:avLst>
              <a:gd name="adj1" fmla="val -45809"/>
              <a:gd name="adj2" fmla="val -15212"/>
              <a:gd name="adj3" fmla="val 16667"/>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50"/>
              <a:t>Andelen genomförda åtgärder inom vårdgarantins tidsramar är större än bland de väntande patienterna. Detta beror på  medicinska prioriteringar. </a:t>
            </a:r>
          </a:p>
        </p:txBody>
      </p:sp>
      <p:graphicFrame>
        <p:nvGraphicFramePr>
          <p:cNvPr id="5" name="Diagram 4">
            <a:extLst>
              <a:ext uri="{FF2B5EF4-FFF2-40B4-BE49-F238E27FC236}">
                <a16:creationId xmlns:a16="http://schemas.microsoft.com/office/drawing/2014/main" id="{74C9DB8A-260C-4832-B23A-4624A66E2875}"/>
              </a:ext>
            </a:extLst>
          </p:cNvPr>
          <p:cNvGraphicFramePr>
            <a:graphicFrameLocks/>
          </p:cNvGraphicFramePr>
          <p:nvPr>
            <p:extLst>
              <p:ext uri="{D42A27DB-BD31-4B8C-83A1-F6EECF244321}">
                <p14:modId xmlns:p14="http://schemas.microsoft.com/office/powerpoint/2010/main" val="1234252186"/>
              </p:ext>
            </p:extLst>
          </p:nvPr>
        </p:nvGraphicFramePr>
        <p:xfrm>
          <a:off x="302400" y="1494000"/>
          <a:ext cx="10177200" cy="462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692397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OGO" val="Almega_Normal"/>
</p:tagLst>
</file>

<file path=ppt/tags/tag2.xml><?xml version="1.0" encoding="utf-8"?>
<p:tagLst xmlns:a="http://schemas.openxmlformats.org/drawingml/2006/main" xmlns:r="http://schemas.openxmlformats.org/officeDocument/2006/relationships" xmlns:p="http://schemas.openxmlformats.org/presentationml/2006/main">
  <p:tag name="LOGO" val="Almega_EndLogo"/>
</p:tagLst>
</file>

<file path=ppt/theme/theme1.xml><?xml version="1.0" encoding="utf-8"?>
<a:theme xmlns:a="http://schemas.openxmlformats.org/drawingml/2006/main" name="Almega">
  <a:themeElements>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örbund.potx" id="{F54D58D8-045D-4243-B641-6DBEE3E0E5C6}" vid="{A1FCF02A-F1F1-4F5D-AF96-8D37C54DD44A}"/>
    </a:ext>
  </a:extLst>
</a:theme>
</file>

<file path=ppt/theme/theme2.xml><?xml version="1.0" encoding="utf-8"?>
<a:theme xmlns:a="http://schemas.openxmlformats.org/drawingml/2006/main" name="Office Theme">
  <a:themeElements>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0ca61f-073e-44b6-b2a5-80451e19a6bf">
      <Terms xmlns="http://schemas.microsoft.com/office/infopath/2007/PartnerControls"/>
    </lcf76f155ced4ddcb4097134ff3c332f>
    <TaxCatchAll xmlns="87f57af2-09a2-4d9e-af8c-b066b1c2e20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99729F0107C5489CD332F971D07E9A" ma:contentTypeVersion="18" ma:contentTypeDescription="Create a new document." ma:contentTypeScope="" ma:versionID="304a3aa338b6b585bd70d0175b69db17">
  <xsd:schema xmlns:xsd="http://www.w3.org/2001/XMLSchema" xmlns:xs="http://www.w3.org/2001/XMLSchema" xmlns:p="http://schemas.microsoft.com/office/2006/metadata/properties" xmlns:ns2="6f0ca61f-073e-44b6-b2a5-80451e19a6bf" xmlns:ns3="87f57af2-09a2-4d9e-af8c-b066b1c2e207" targetNamespace="http://schemas.microsoft.com/office/2006/metadata/properties" ma:root="true" ma:fieldsID="983cd48e86f9d44e40d38507e5087d24" ns2:_="" ns3:_="">
    <xsd:import namespace="6f0ca61f-073e-44b6-b2a5-80451e19a6bf"/>
    <xsd:import namespace="87f57af2-09a2-4d9e-af8c-b066b1c2e2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ca61f-073e-44b6-b2a5-80451e19a6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46dfa3c-b651-4bbc-9963-d4a08547116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7f57af2-09a2-4d9e-af8c-b066b1c2e2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fee29a9-92de-4d29-8427-064bf358bdb6}" ma:internalName="TaxCatchAll" ma:showField="CatchAllData" ma:web="87f57af2-09a2-4d9e-af8c-b066b1c2e2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CEBAD6A-AFE5-46E0-9A90-AF4AB80FFBEE}">
  <ds:schemaRefs>
    <ds:schemaRef ds:uri="http://schemas.microsoft.com/sharepoint/v3/contenttype/forms"/>
  </ds:schemaRefs>
</ds:datastoreItem>
</file>

<file path=customXml/itemProps2.xml><?xml version="1.0" encoding="utf-8"?>
<ds:datastoreItem xmlns:ds="http://schemas.openxmlformats.org/officeDocument/2006/customXml" ds:itemID="{D4ABDA6A-1F6C-4B42-8544-08E5AE6AC91F}">
  <ds:schemaRefs>
    <ds:schemaRef ds:uri="http://purl.org/dc/terms/"/>
    <ds:schemaRef ds:uri="http://www.w3.org/XML/1998/namespac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87f57af2-09a2-4d9e-af8c-b066b1c2e207"/>
    <ds:schemaRef ds:uri="6f0ca61f-073e-44b6-b2a5-80451e19a6bf"/>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097C58B6-359E-4A50-9537-5E235E607548}">
  <ds:schemaRefs>
    <ds:schemaRef ds:uri="6f0ca61f-073e-44b6-b2a5-80451e19a6bf"/>
    <ds:schemaRef ds:uri="87f57af2-09a2-4d9e-af8c-b066b1c2e20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Förbund</Template>
  <TotalTime>1056</TotalTime>
  <Words>957</Words>
  <Application>Microsoft Office PowerPoint</Application>
  <PresentationFormat>Bredbild</PresentationFormat>
  <Paragraphs>96</Paragraphs>
  <Slides>13</Slides>
  <Notes>3</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13</vt:i4>
      </vt:variant>
    </vt:vector>
  </HeadingPairs>
  <TitlesOfParts>
    <vt:vector size="16" baseType="lpstr">
      <vt:lpstr>Almega Sans</vt:lpstr>
      <vt:lpstr>Arial</vt:lpstr>
      <vt:lpstr>Almega</vt:lpstr>
      <vt:lpstr>Väntetider och vårdköer inom specialistvården</vt:lpstr>
      <vt:lpstr>Vårdföretagarnas förslag</vt:lpstr>
      <vt:lpstr>Övergripande summering - juli 2022 </vt:lpstr>
      <vt:lpstr>Vårdköer – översikt – Väntande på första kontakt, undersökning eller på operation/åtgärd </vt:lpstr>
      <vt:lpstr>707 000 patienter väntar på vård i specialistvården </vt:lpstr>
      <vt:lpstr>Väntetider och vårdköer – väntande på första kontakt – specialistvården nationellt </vt:lpstr>
      <vt:lpstr>Väntetider och vårdköer – genomförd första kontakt – specialistvården nationellt  </vt:lpstr>
      <vt:lpstr>Väntetider och vårdköer – väntande på operation/åtgärd – specialistvården nationellt </vt:lpstr>
      <vt:lpstr>Väntetider och vårdköer – genomförd operation/åtgärd – specialistvården nationellt </vt:lpstr>
      <vt:lpstr>Antal patienter som väntar på operation/åtgärd i specialistvården – analys per region</vt:lpstr>
      <vt:lpstr>Andel patienter som väntat mer än 90 dagar på operation/åtgärd i specialistvården – per region</vt:lpstr>
      <vt:lpstr>Medelväntetid – väntande på operation/åtgärd – specialistvården nationellt (alla regioner) </vt:lpstr>
      <vt:lpstr>Medelväntetider på operation/åtgärd i specialistvården – per region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Peter Söderman</dc:creator>
  <cp:lastModifiedBy>Björn Arnek</cp:lastModifiedBy>
  <cp:revision>10</cp:revision>
  <cp:lastPrinted>2022-08-29T06:08:43Z</cp:lastPrinted>
  <dcterms:created xsi:type="dcterms:W3CDTF">2021-05-26T08:21:44Z</dcterms:created>
  <dcterms:modified xsi:type="dcterms:W3CDTF">2022-09-02T05:45:35Z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0x010100DB99729F0107C5489CD332F971D07E9A</vt:lpwstr>
  </property>
  <property fmtid="{D5CDD505-2E9C-101B-9397-08002B2CF9AE}" pid="3" name="MediaServiceImageTags">
    <vt:lpwstr/>
  </property>
</Properties>
</file>